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28"/>
  </p:notesMasterIdLst>
  <p:sldIdLst>
    <p:sldId id="346" r:id="rId2"/>
    <p:sldId id="327" r:id="rId3"/>
    <p:sldId id="349" r:id="rId4"/>
    <p:sldId id="297" r:id="rId5"/>
    <p:sldId id="350" r:id="rId6"/>
    <p:sldId id="329" r:id="rId7"/>
    <p:sldId id="370" r:id="rId8"/>
    <p:sldId id="298" r:id="rId9"/>
    <p:sldId id="299" r:id="rId10"/>
    <p:sldId id="304" r:id="rId11"/>
    <p:sldId id="305" r:id="rId12"/>
    <p:sldId id="402" r:id="rId13"/>
    <p:sldId id="371" r:id="rId14"/>
    <p:sldId id="374" r:id="rId15"/>
    <p:sldId id="399" r:id="rId16"/>
    <p:sldId id="372" r:id="rId17"/>
    <p:sldId id="373" r:id="rId18"/>
    <p:sldId id="375" r:id="rId19"/>
    <p:sldId id="376" r:id="rId20"/>
    <p:sldId id="354" r:id="rId21"/>
    <p:sldId id="378" r:id="rId22"/>
    <p:sldId id="377" r:id="rId23"/>
    <p:sldId id="379" r:id="rId24"/>
    <p:sldId id="383" r:id="rId25"/>
    <p:sldId id="406" r:id="rId26"/>
    <p:sldId id="382" r:id="rId27"/>
  </p:sldIdLst>
  <p:sldSz cx="12192000" cy="6858000"/>
  <p:notesSz cx="6858000" cy="9144000"/>
  <p:photoAlbum/>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CC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18AC6D-1E7B-F945-ABB6-9015C40A9BA1}" v="14" dt="2021-12-03T10:43:23.9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23" autoAdjust="0"/>
    <p:restoredTop sz="93434" autoAdjust="0"/>
  </p:normalViewPr>
  <p:slideViewPr>
    <p:cSldViewPr>
      <p:cViewPr varScale="1">
        <p:scale>
          <a:sx n="101" d="100"/>
          <a:sy n="101" d="100"/>
        </p:scale>
        <p:origin x="720" y="20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buurs SM, Sanne" userId="d4330de1-1801-493b-862a-3955beb6ddf5" providerId="ADAL" clId="{F118AC6D-1E7B-F945-ABB6-9015C40A9BA1}"/>
    <pc:docChg chg="custSel addSld delSld modSld sldOrd">
      <pc:chgData name="Nabuurs SM, Sanne" userId="d4330de1-1801-493b-862a-3955beb6ddf5" providerId="ADAL" clId="{F118AC6D-1E7B-F945-ABB6-9015C40A9BA1}" dt="2021-12-03T10:43:23.978" v="122" actId="2696"/>
      <pc:docMkLst>
        <pc:docMk/>
      </pc:docMkLst>
      <pc:sldChg chg="modSp del mod">
        <pc:chgData name="Nabuurs SM, Sanne" userId="d4330de1-1801-493b-862a-3955beb6ddf5" providerId="ADAL" clId="{F118AC6D-1E7B-F945-ABB6-9015C40A9BA1}" dt="2021-12-03T07:15:00.837" v="42" actId="2696"/>
        <pc:sldMkLst>
          <pc:docMk/>
          <pc:sldMk cId="0" sldId="302"/>
        </pc:sldMkLst>
        <pc:spChg chg="mod">
          <ac:chgData name="Nabuurs SM, Sanne" userId="d4330de1-1801-493b-862a-3955beb6ddf5" providerId="ADAL" clId="{F118AC6D-1E7B-F945-ABB6-9015C40A9BA1}" dt="2021-12-03T07:14:44.548" v="41" actId="20577"/>
          <ac:spMkLst>
            <pc:docMk/>
            <pc:sldMk cId="0" sldId="302"/>
            <ac:spMk id="97283" creationId="{00000000-0000-0000-0000-000000000000}"/>
          </ac:spMkLst>
        </pc:spChg>
      </pc:sldChg>
      <pc:sldChg chg="modSp mod">
        <pc:chgData name="Nabuurs SM, Sanne" userId="d4330de1-1801-493b-862a-3955beb6ddf5" providerId="ADAL" clId="{F118AC6D-1E7B-F945-ABB6-9015C40A9BA1}" dt="2021-12-03T07:43:37.888" v="44" actId="207"/>
        <pc:sldMkLst>
          <pc:docMk/>
          <pc:sldMk cId="0" sldId="306"/>
        </pc:sldMkLst>
        <pc:spChg chg="mod">
          <ac:chgData name="Nabuurs SM, Sanne" userId="d4330de1-1801-493b-862a-3955beb6ddf5" providerId="ADAL" clId="{F118AC6D-1E7B-F945-ABB6-9015C40A9BA1}" dt="2021-12-03T07:43:37.888" v="44" actId="207"/>
          <ac:spMkLst>
            <pc:docMk/>
            <pc:sldMk cId="0" sldId="306"/>
            <ac:spMk id="107523" creationId="{00000000-0000-0000-0000-000000000000}"/>
          </ac:spMkLst>
        </pc:spChg>
      </pc:sldChg>
      <pc:sldChg chg="modSp mod">
        <pc:chgData name="Nabuurs SM, Sanne" userId="d4330de1-1801-493b-862a-3955beb6ddf5" providerId="ADAL" clId="{F118AC6D-1E7B-F945-ABB6-9015C40A9BA1}" dt="2021-12-03T07:48:27.216" v="95" actId="20577"/>
        <pc:sldMkLst>
          <pc:docMk/>
          <pc:sldMk cId="2862554537" sldId="345"/>
        </pc:sldMkLst>
        <pc:spChg chg="mod">
          <ac:chgData name="Nabuurs SM, Sanne" userId="d4330de1-1801-493b-862a-3955beb6ddf5" providerId="ADAL" clId="{F118AC6D-1E7B-F945-ABB6-9015C40A9BA1}" dt="2021-12-03T07:48:27.216" v="95" actId="20577"/>
          <ac:spMkLst>
            <pc:docMk/>
            <pc:sldMk cId="2862554537" sldId="345"/>
            <ac:spMk id="5" creationId="{00000000-0000-0000-0000-000000000000}"/>
          </ac:spMkLst>
        </pc:spChg>
      </pc:sldChg>
      <pc:sldChg chg="del">
        <pc:chgData name="Nabuurs SM, Sanne" userId="d4330de1-1801-493b-862a-3955beb6ddf5" providerId="ADAL" clId="{F118AC6D-1E7B-F945-ABB6-9015C40A9BA1}" dt="2021-12-03T07:51:30.990" v="109" actId="2696"/>
        <pc:sldMkLst>
          <pc:docMk/>
          <pc:sldMk cId="765348179" sldId="348"/>
        </pc:sldMkLst>
      </pc:sldChg>
      <pc:sldChg chg="modSp">
        <pc:chgData name="Nabuurs SM, Sanne" userId="d4330de1-1801-493b-862a-3955beb6ddf5" providerId="ADAL" clId="{F118AC6D-1E7B-F945-ABB6-9015C40A9BA1}" dt="2021-12-03T07:51:52.367" v="111" actId="113"/>
        <pc:sldMkLst>
          <pc:docMk/>
          <pc:sldMk cId="1686390121" sldId="384"/>
        </pc:sldMkLst>
        <pc:spChg chg="mod">
          <ac:chgData name="Nabuurs SM, Sanne" userId="d4330de1-1801-493b-862a-3955beb6ddf5" providerId="ADAL" clId="{F118AC6D-1E7B-F945-ABB6-9015C40A9BA1}" dt="2021-12-03T07:51:52.367" v="111" actId="113"/>
          <ac:spMkLst>
            <pc:docMk/>
            <pc:sldMk cId="1686390121" sldId="384"/>
            <ac:spMk id="4" creationId="{00000000-0000-0000-0000-000000000000}"/>
          </ac:spMkLst>
        </pc:spChg>
      </pc:sldChg>
      <pc:sldChg chg="addSp delSp modSp mod">
        <pc:chgData name="Nabuurs SM, Sanne" userId="d4330de1-1801-493b-862a-3955beb6ddf5" providerId="ADAL" clId="{F118AC6D-1E7B-F945-ABB6-9015C40A9BA1}" dt="2021-12-03T07:48:49.930" v="108" actId="478"/>
        <pc:sldMkLst>
          <pc:docMk/>
          <pc:sldMk cId="196048253" sldId="386"/>
        </pc:sldMkLst>
        <pc:spChg chg="mod">
          <ac:chgData name="Nabuurs SM, Sanne" userId="d4330de1-1801-493b-862a-3955beb6ddf5" providerId="ADAL" clId="{F118AC6D-1E7B-F945-ABB6-9015C40A9BA1}" dt="2021-12-03T07:48:46.727" v="107" actId="20577"/>
          <ac:spMkLst>
            <pc:docMk/>
            <pc:sldMk cId="196048253" sldId="386"/>
            <ac:spMk id="2" creationId="{00000000-0000-0000-0000-000000000000}"/>
          </ac:spMkLst>
        </pc:spChg>
        <pc:spChg chg="add del mod">
          <ac:chgData name="Nabuurs SM, Sanne" userId="d4330de1-1801-493b-862a-3955beb6ddf5" providerId="ADAL" clId="{F118AC6D-1E7B-F945-ABB6-9015C40A9BA1}" dt="2021-12-03T07:48:49.930" v="108" actId="478"/>
          <ac:spMkLst>
            <pc:docMk/>
            <pc:sldMk cId="196048253" sldId="386"/>
            <ac:spMk id="6" creationId="{C3F92614-E595-F64F-885B-37CD26B62930}"/>
          </ac:spMkLst>
        </pc:spChg>
      </pc:sldChg>
      <pc:sldChg chg="del">
        <pc:chgData name="Nabuurs SM, Sanne" userId="d4330de1-1801-493b-862a-3955beb6ddf5" providerId="ADAL" clId="{F118AC6D-1E7B-F945-ABB6-9015C40A9BA1}" dt="2021-12-03T07:13:54.653" v="0" actId="2696"/>
        <pc:sldMkLst>
          <pc:docMk/>
          <pc:sldMk cId="805243134" sldId="401"/>
        </pc:sldMkLst>
      </pc:sldChg>
      <pc:sldChg chg="del">
        <pc:chgData name="Nabuurs SM, Sanne" userId="d4330de1-1801-493b-862a-3955beb6ddf5" providerId="ADAL" clId="{F118AC6D-1E7B-F945-ABB6-9015C40A9BA1}" dt="2021-12-03T10:43:23.978" v="122" actId="2696"/>
        <pc:sldMkLst>
          <pc:docMk/>
          <pc:sldMk cId="4082469166" sldId="403"/>
        </pc:sldMkLst>
      </pc:sldChg>
      <pc:sldChg chg="addSp delSp modSp new mod ord">
        <pc:chgData name="Nabuurs SM, Sanne" userId="d4330de1-1801-493b-862a-3955beb6ddf5" providerId="ADAL" clId="{F118AC6D-1E7B-F945-ABB6-9015C40A9BA1}" dt="2021-12-03T10:08:43.375" v="121" actId="20578"/>
        <pc:sldMkLst>
          <pc:docMk/>
          <pc:sldMk cId="3593224153" sldId="406"/>
        </pc:sldMkLst>
        <pc:spChg chg="add del">
          <ac:chgData name="Nabuurs SM, Sanne" userId="d4330de1-1801-493b-862a-3955beb6ddf5" providerId="ADAL" clId="{F118AC6D-1E7B-F945-ABB6-9015C40A9BA1}" dt="2021-12-03T10:08:30.061" v="115"/>
          <ac:spMkLst>
            <pc:docMk/>
            <pc:sldMk cId="3593224153" sldId="406"/>
            <ac:spMk id="3" creationId="{7E79E5DD-14A6-734D-B2EA-537594D017B2}"/>
          </ac:spMkLst>
        </pc:spChg>
        <pc:spChg chg="add del">
          <ac:chgData name="Nabuurs SM, Sanne" userId="d4330de1-1801-493b-862a-3955beb6ddf5" providerId="ADAL" clId="{F118AC6D-1E7B-F945-ABB6-9015C40A9BA1}" dt="2021-12-03T10:06:57.298" v="114"/>
          <ac:spMkLst>
            <pc:docMk/>
            <pc:sldMk cId="3593224153" sldId="406"/>
            <ac:spMk id="6" creationId="{0E3E0DEA-6306-904F-875A-F86D0D7312FD}"/>
          </ac:spMkLst>
        </pc:spChg>
        <pc:graphicFrameChg chg="add del mod">
          <ac:chgData name="Nabuurs SM, Sanne" userId="d4330de1-1801-493b-862a-3955beb6ddf5" providerId="ADAL" clId="{F118AC6D-1E7B-F945-ABB6-9015C40A9BA1}" dt="2021-12-03T10:06:57.298" v="114"/>
          <ac:graphicFrameMkLst>
            <pc:docMk/>
            <pc:sldMk cId="3593224153" sldId="406"/>
            <ac:graphicFrameMk id="5" creationId="{2BB613B6-3611-F44E-ADF2-D0C7DE34F422}"/>
          </ac:graphicFrameMkLst>
        </pc:graphicFrameChg>
        <pc:picChg chg="add mod">
          <ac:chgData name="Nabuurs SM, Sanne" userId="d4330de1-1801-493b-862a-3955beb6ddf5" providerId="ADAL" clId="{F118AC6D-1E7B-F945-ABB6-9015C40A9BA1}" dt="2021-12-03T10:08:36.434" v="120" actId="1076"/>
          <ac:picMkLst>
            <pc:docMk/>
            <pc:sldMk cId="3593224153" sldId="406"/>
            <ac:picMk id="8" creationId="{CE4EC237-C7A7-8B40-A45B-70175AA0B437}"/>
          </ac:picMkLst>
        </pc:picChg>
      </pc:sldChg>
    </pc:docChg>
  </pc:docChgLst>
</pc:chgInfo>
</file>

<file path=ppt/notesMasters/_rels/notesMaster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descr="15CO"/>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 xmlns:a14="http://schemas.microsoft.com/office/drawing/2010/main">
                <a:blipFill dpi="0" rotWithShape="0">
                  <a:blip r:embed="rId2"/>
                  <a:srcRect/>
                  <a:stretch>
                    <a:fillRect b="-512857"/>
                  </a:stretch>
                </a:blip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ltLang="nl-NL"/>
          </a:p>
        </p:txBody>
      </p:sp>
      <p:sp>
        <p:nvSpPr>
          <p:cNvPr id="31747" name="Rectangle 3" descr="15CO"/>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 xmlns:a14="http://schemas.microsoft.com/office/drawing/2010/main">
                <a:blipFill dpi="0" rotWithShape="0">
                  <a:blip r:embed="rId2"/>
                  <a:srcRect/>
                  <a:stretch>
                    <a:fillRect b="-512857"/>
                  </a:stretch>
                </a:blip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nl-NL"/>
          </a:p>
        </p:txBody>
      </p:sp>
      <p:sp>
        <p:nvSpPr>
          <p:cNvPr id="3174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31749" name="Rectangle 5" descr="15CO"/>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 xmlns:a14="http://schemas.microsoft.com/office/drawing/2010/main">
                <a:blipFill dpi="0" rotWithShape="0">
                  <a:blip r:embed="rId2"/>
                  <a:srcRect/>
                  <a:stretch>
                    <a:fillRect b="-15238"/>
                  </a:stretch>
                </a:blip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nl-NL"/>
              <a:t>Click to edit Master text styles</a:t>
            </a:r>
          </a:p>
          <a:p>
            <a:pPr lvl="1"/>
            <a:r>
              <a:rPr lang="en-US" altLang="nl-NL"/>
              <a:t>Second level</a:t>
            </a:r>
          </a:p>
          <a:p>
            <a:pPr lvl="2"/>
            <a:r>
              <a:rPr lang="en-US" altLang="nl-NL"/>
              <a:t>Third level</a:t>
            </a:r>
          </a:p>
          <a:p>
            <a:pPr lvl="3"/>
            <a:r>
              <a:rPr lang="en-US" altLang="nl-NL"/>
              <a:t>Fourth level</a:t>
            </a:r>
          </a:p>
          <a:p>
            <a:pPr lvl="4"/>
            <a:r>
              <a:rPr lang="en-US" altLang="nl-NL"/>
              <a:t>Fifth level</a:t>
            </a:r>
          </a:p>
        </p:txBody>
      </p:sp>
      <p:sp>
        <p:nvSpPr>
          <p:cNvPr id="31750" name="Rectangle 6" descr="15CO"/>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 xmlns:a14="http://schemas.microsoft.com/office/drawing/2010/main">
                <a:blipFill dpi="0" rotWithShape="0">
                  <a:blip r:embed="rId2"/>
                  <a:srcRect/>
                  <a:stretch>
                    <a:fillRect b="-512857"/>
                  </a:stretch>
                </a:blip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nl-NL"/>
          </a:p>
        </p:txBody>
      </p:sp>
      <p:sp>
        <p:nvSpPr>
          <p:cNvPr id="31751" name="Rectangle 7" descr="15CO"/>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 xmlns:a14="http://schemas.microsoft.com/office/drawing/2010/main">
                <a:blipFill dpi="0" rotWithShape="0">
                  <a:blip r:embed="rId2"/>
                  <a:srcRect/>
                  <a:stretch>
                    <a:fillRect b="-512857"/>
                  </a:stretch>
                </a:blip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93B92FCE-4C32-445F-BA07-5A80799B648A}" type="slidenum">
              <a:rPr lang="en-US" altLang="nl-NL"/>
              <a:pPr/>
              <a:t>‹nr.›</a:t>
            </a:fld>
            <a:endParaRPr lang="en-US" altLang="nl-NL"/>
          </a:p>
        </p:txBody>
      </p:sp>
    </p:spTree>
    <p:extLst>
      <p:ext uri="{BB962C8B-B14F-4D97-AF65-F5344CB8AC3E}">
        <p14:creationId xmlns:p14="http://schemas.microsoft.com/office/powerpoint/2010/main" val="74107474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684734F5-513D-49CA-B880-0A9DD3E1651B}" type="slidenum">
              <a:rPr lang="nl-NL" altLang="nl-NL" smtClean="0"/>
              <a:pPr/>
              <a:t>1</a:t>
            </a:fld>
            <a:endParaRPr lang="nl-NL" altLang="nl-NL"/>
          </a:p>
        </p:txBody>
      </p:sp>
    </p:spTree>
    <p:extLst>
      <p:ext uri="{BB962C8B-B14F-4D97-AF65-F5344CB8AC3E}">
        <p14:creationId xmlns:p14="http://schemas.microsoft.com/office/powerpoint/2010/main" val="155616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93B92FCE-4C32-445F-BA07-5A80799B648A}" type="slidenum">
              <a:rPr lang="en-US" altLang="nl-NL" smtClean="0"/>
              <a:pPr/>
              <a:t>17</a:t>
            </a:fld>
            <a:endParaRPr lang="en-US" altLang="nl-NL"/>
          </a:p>
        </p:txBody>
      </p:sp>
    </p:spTree>
    <p:extLst>
      <p:ext uri="{BB962C8B-B14F-4D97-AF65-F5344CB8AC3E}">
        <p14:creationId xmlns:p14="http://schemas.microsoft.com/office/powerpoint/2010/main" val="589861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93B92FCE-4C32-445F-BA07-5A80799B648A}" type="slidenum">
              <a:rPr lang="en-US" altLang="nl-NL" smtClean="0"/>
              <a:pPr/>
              <a:t>19</a:t>
            </a:fld>
            <a:endParaRPr lang="en-US" altLang="nl-NL"/>
          </a:p>
        </p:txBody>
      </p:sp>
    </p:spTree>
    <p:extLst>
      <p:ext uri="{BB962C8B-B14F-4D97-AF65-F5344CB8AC3E}">
        <p14:creationId xmlns:p14="http://schemas.microsoft.com/office/powerpoint/2010/main" val="1478049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descr="15CO"/>
          <p:cNvSpPr txBox="1">
            <a:spLocks noGrp="1" noChangeArrowheads="1"/>
          </p:cNvSpPr>
          <p:nvPr/>
        </p:nvSpPr>
        <p:spPr bwMode="auto">
          <a:xfrm>
            <a:off x="3886522" y="8687385"/>
            <a:ext cx="2971478" cy="4566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3BC0C2B2-DC77-4FF1-AD50-2FB19ECE120A}" type="slidenum">
              <a:rPr lang="en-US" altLang="nl-NL" sz="1200"/>
              <a:pPr algn="r" eaLnBrk="1" hangingPunct="1"/>
              <a:t>20</a:t>
            </a:fld>
            <a:endParaRPr lang="en-US" altLang="nl-NL" sz="1200"/>
          </a:p>
        </p:txBody>
      </p:sp>
      <p:sp>
        <p:nvSpPr>
          <p:cNvPr id="27651" name="Rectangle 2"/>
          <p:cNvSpPr>
            <a:spLocks noGrp="1" noRot="1" noChangeAspect="1" noChangeArrowheads="1" noTextEdit="1"/>
          </p:cNvSpPr>
          <p:nvPr>
            <p:ph type="sldImg"/>
          </p:nvPr>
        </p:nvSpPr>
        <p:spPr>
          <a:xfrm>
            <a:off x="381000" y="685800"/>
            <a:ext cx="6096000" cy="3429000"/>
          </a:xfrm>
          <a:ln/>
        </p:spPr>
      </p:sp>
      <p:sp>
        <p:nvSpPr>
          <p:cNvPr id="2765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nl-NL" dirty="0"/>
          </a:p>
        </p:txBody>
      </p:sp>
    </p:spTree>
    <p:extLst>
      <p:ext uri="{BB962C8B-B14F-4D97-AF65-F5344CB8AC3E}">
        <p14:creationId xmlns:p14="http://schemas.microsoft.com/office/powerpoint/2010/main" val="792129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93B92FCE-4C32-445F-BA07-5A80799B648A}" type="slidenum">
              <a:rPr lang="en-US" altLang="nl-NL" smtClean="0"/>
              <a:pPr/>
              <a:t>21</a:t>
            </a:fld>
            <a:endParaRPr lang="en-US" altLang="nl-NL"/>
          </a:p>
        </p:txBody>
      </p:sp>
    </p:spTree>
    <p:extLst>
      <p:ext uri="{BB962C8B-B14F-4D97-AF65-F5344CB8AC3E}">
        <p14:creationId xmlns:p14="http://schemas.microsoft.com/office/powerpoint/2010/main" val="36512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93B92FCE-4C32-445F-BA07-5A80799B648A}" type="slidenum">
              <a:rPr lang="en-US" altLang="nl-NL" smtClean="0"/>
              <a:pPr/>
              <a:t>22</a:t>
            </a:fld>
            <a:endParaRPr lang="en-US" altLang="nl-NL"/>
          </a:p>
        </p:txBody>
      </p:sp>
    </p:spTree>
    <p:extLst>
      <p:ext uri="{BB962C8B-B14F-4D97-AF65-F5344CB8AC3E}">
        <p14:creationId xmlns:p14="http://schemas.microsoft.com/office/powerpoint/2010/main" val="157583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93B92FCE-4C32-445F-BA07-5A80799B648A}" type="slidenum">
              <a:rPr lang="en-US" altLang="nl-NL" smtClean="0"/>
              <a:pPr/>
              <a:t>23</a:t>
            </a:fld>
            <a:endParaRPr lang="en-US" altLang="nl-NL"/>
          </a:p>
        </p:txBody>
      </p:sp>
    </p:spTree>
    <p:extLst>
      <p:ext uri="{BB962C8B-B14F-4D97-AF65-F5344CB8AC3E}">
        <p14:creationId xmlns:p14="http://schemas.microsoft.com/office/powerpoint/2010/main" val="1005019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descr="15CO"/>
          <p:cNvSpPr txBox="1">
            <a:spLocks noGrp="1" noChangeArrowheads="1"/>
          </p:cNvSpPr>
          <p:nvPr/>
        </p:nvSpPr>
        <p:spPr bwMode="auto">
          <a:xfrm>
            <a:off x="3886522" y="8687385"/>
            <a:ext cx="2971478" cy="4566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23B808CE-BDED-4D85-897C-C790B2C06D34}" type="slidenum">
              <a:rPr lang="en-US" altLang="nl-NL" sz="1200"/>
              <a:pPr algn="r" eaLnBrk="1" hangingPunct="1"/>
              <a:t>2</a:t>
            </a:fld>
            <a:endParaRPr lang="en-US" altLang="nl-NL" sz="1200"/>
          </a:p>
        </p:txBody>
      </p:sp>
      <p:sp>
        <p:nvSpPr>
          <p:cNvPr id="24579" name="Rectangle 2"/>
          <p:cNvSpPr>
            <a:spLocks noGrp="1" noRot="1" noChangeAspect="1" noChangeArrowheads="1" noTextEdit="1"/>
          </p:cNvSpPr>
          <p:nvPr>
            <p:ph type="sldImg"/>
          </p:nvPr>
        </p:nvSpPr>
        <p:spPr>
          <a:xfrm>
            <a:off x="381000" y="685800"/>
            <a:ext cx="6096000" cy="3429000"/>
          </a:xfrm>
          <a:ln/>
        </p:spPr>
      </p:sp>
      <p:sp>
        <p:nvSpPr>
          <p:cNvPr id="2458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nl-NL" dirty="0">
                <a:latin typeface="Times" pitchFamily="18" charset="0"/>
              </a:rPr>
              <a:t>De </a:t>
            </a:r>
            <a:r>
              <a:rPr lang="en-US" altLang="nl-NL" dirty="0" err="1">
                <a:latin typeface="Times" pitchFamily="18" charset="0"/>
              </a:rPr>
              <a:t>komende</a:t>
            </a:r>
            <a:r>
              <a:rPr lang="en-US" altLang="nl-NL" baseline="0" dirty="0">
                <a:latin typeface="Times" pitchFamily="18" charset="0"/>
              </a:rPr>
              <a:t> </a:t>
            </a:r>
            <a:r>
              <a:rPr lang="en-US" altLang="nl-NL" baseline="0" dirty="0" err="1">
                <a:latin typeface="Times" pitchFamily="18" charset="0"/>
              </a:rPr>
              <a:t>werkcolleges</a:t>
            </a:r>
            <a:r>
              <a:rPr lang="en-US" altLang="nl-NL" baseline="0" dirty="0">
                <a:latin typeface="Times" pitchFamily="18" charset="0"/>
              </a:rPr>
              <a:t> </a:t>
            </a:r>
            <a:r>
              <a:rPr lang="en-US" altLang="nl-NL" baseline="0" dirty="0" err="1">
                <a:latin typeface="Times" pitchFamily="18" charset="0"/>
              </a:rPr>
              <a:t>zullen</a:t>
            </a:r>
            <a:r>
              <a:rPr lang="en-US" altLang="nl-NL" baseline="0" dirty="0">
                <a:latin typeface="Times" pitchFamily="18" charset="0"/>
              </a:rPr>
              <a:t> </a:t>
            </a:r>
            <a:r>
              <a:rPr lang="en-US" altLang="nl-NL" baseline="0" dirty="0" err="1">
                <a:latin typeface="Times" pitchFamily="18" charset="0"/>
              </a:rPr>
              <a:t>dus</a:t>
            </a:r>
            <a:r>
              <a:rPr lang="en-US" altLang="nl-NL" baseline="0" dirty="0">
                <a:latin typeface="Times" pitchFamily="18" charset="0"/>
              </a:rPr>
              <a:t> </a:t>
            </a:r>
            <a:r>
              <a:rPr lang="en-US" altLang="nl-NL" baseline="0" dirty="0" err="1">
                <a:latin typeface="Times" pitchFamily="18" charset="0"/>
              </a:rPr>
              <a:t>gaan</a:t>
            </a:r>
            <a:r>
              <a:rPr lang="en-US" altLang="nl-NL" baseline="0" dirty="0">
                <a:latin typeface="Times" pitchFamily="18" charset="0"/>
              </a:rPr>
              <a:t> over </a:t>
            </a:r>
            <a:r>
              <a:rPr lang="en-US" altLang="nl-NL" baseline="0" dirty="0" err="1">
                <a:latin typeface="Times" pitchFamily="18" charset="0"/>
              </a:rPr>
              <a:t>metabolisme</a:t>
            </a:r>
            <a:r>
              <a:rPr lang="en-US" altLang="nl-NL" baseline="0" dirty="0">
                <a:latin typeface="Times" pitchFamily="18" charset="0"/>
              </a:rPr>
              <a:t> en de </a:t>
            </a:r>
            <a:r>
              <a:rPr lang="en-US" altLang="nl-NL" baseline="0" dirty="0" err="1">
                <a:latin typeface="Times" pitchFamily="18" charset="0"/>
              </a:rPr>
              <a:t>verschillende</a:t>
            </a:r>
            <a:r>
              <a:rPr lang="en-US" altLang="nl-NL" baseline="0" dirty="0">
                <a:latin typeface="Times" pitchFamily="18" charset="0"/>
              </a:rPr>
              <a:t> routes die </a:t>
            </a:r>
            <a:r>
              <a:rPr lang="en-US" altLang="nl-NL" baseline="0" dirty="0" err="1">
                <a:latin typeface="Times" pitchFamily="18" charset="0"/>
              </a:rPr>
              <a:t>daarbij</a:t>
            </a:r>
            <a:r>
              <a:rPr lang="en-US" altLang="nl-NL" baseline="0" dirty="0">
                <a:latin typeface="Times" pitchFamily="18" charset="0"/>
              </a:rPr>
              <a:t> </a:t>
            </a:r>
            <a:r>
              <a:rPr lang="en-US" altLang="nl-NL" baseline="0" dirty="0" err="1">
                <a:latin typeface="Times" pitchFamily="18" charset="0"/>
              </a:rPr>
              <a:t>horen</a:t>
            </a:r>
            <a:r>
              <a:rPr lang="en-US" altLang="nl-NL" baseline="0" dirty="0">
                <a:latin typeface="Times" pitchFamily="18" charset="0"/>
              </a:rPr>
              <a:t>. </a:t>
            </a:r>
            <a:r>
              <a:rPr lang="en-US" altLang="nl-NL" baseline="0" dirty="0" err="1">
                <a:latin typeface="Times" pitchFamily="18" charset="0"/>
              </a:rPr>
              <a:t>Wat</a:t>
            </a:r>
            <a:r>
              <a:rPr lang="en-US" altLang="nl-NL" baseline="0" dirty="0">
                <a:latin typeface="Times" pitchFamily="18" charset="0"/>
              </a:rPr>
              <a:t> is nu </a:t>
            </a:r>
            <a:r>
              <a:rPr lang="en-US" altLang="nl-NL" baseline="0" dirty="0" err="1">
                <a:latin typeface="Times" pitchFamily="18" charset="0"/>
              </a:rPr>
              <a:t>metabolisme</a:t>
            </a:r>
            <a:r>
              <a:rPr lang="en-US" altLang="nl-NL" baseline="0" dirty="0">
                <a:latin typeface="Times" pitchFamily="18" charset="0"/>
              </a:rPr>
              <a:t>? </a:t>
            </a:r>
            <a:r>
              <a:rPr lang="en-US" altLang="nl-NL" baseline="0" dirty="0" err="1">
                <a:latin typeface="Times" pitchFamily="18" charset="0"/>
              </a:rPr>
              <a:t>Metabolisme</a:t>
            </a:r>
            <a:r>
              <a:rPr lang="en-US" altLang="nl-NL" baseline="0" dirty="0">
                <a:latin typeface="Times" pitchFamily="18" charset="0"/>
              </a:rPr>
              <a:t> </a:t>
            </a:r>
            <a:r>
              <a:rPr lang="en-US" altLang="nl-NL" baseline="0" dirty="0" err="1">
                <a:latin typeface="Times" pitchFamily="18" charset="0"/>
              </a:rPr>
              <a:t>bestaat</a:t>
            </a:r>
            <a:r>
              <a:rPr lang="en-US" altLang="nl-NL" baseline="0" dirty="0">
                <a:latin typeface="Times" pitchFamily="18" charset="0"/>
              </a:rPr>
              <a:t> </a:t>
            </a:r>
            <a:r>
              <a:rPr lang="en-US" altLang="nl-NL" baseline="0" dirty="0" err="1">
                <a:latin typeface="Times" pitchFamily="18" charset="0"/>
              </a:rPr>
              <a:t>uit</a:t>
            </a:r>
            <a:r>
              <a:rPr lang="en-US" altLang="nl-NL" baseline="0" dirty="0">
                <a:latin typeface="Times" pitchFamily="18" charset="0"/>
              </a:rPr>
              <a:t> </a:t>
            </a:r>
            <a:r>
              <a:rPr lang="en-US" altLang="nl-NL" baseline="0" dirty="0" err="1">
                <a:latin typeface="Times" pitchFamily="18" charset="0"/>
              </a:rPr>
              <a:t>globaal</a:t>
            </a:r>
            <a:r>
              <a:rPr lang="en-US" altLang="nl-NL" baseline="0" dirty="0">
                <a:latin typeface="Times" pitchFamily="18" charset="0"/>
              </a:rPr>
              <a:t> 2 </a:t>
            </a:r>
            <a:r>
              <a:rPr lang="en-US" altLang="nl-NL" baseline="0" dirty="0" err="1">
                <a:latin typeface="Times" pitchFamily="18" charset="0"/>
              </a:rPr>
              <a:t>processen</a:t>
            </a:r>
            <a:r>
              <a:rPr lang="en-US" altLang="nl-NL" baseline="0" dirty="0">
                <a:latin typeface="Times" pitchFamily="18" charset="0"/>
              </a:rPr>
              <a:t>: </a:t>
            </a:r>
            <a:r>
              <a:rPr lang="en-US" altLang="nl-NL" baseline="0" dirty="0" err="1">
                <a:latin typeface="Times" pitchFamily="18" charset="0"/>
              </a:rPr>
              <a:t>katabolisme</a:t>
            </a:r>
            <a:r>
              <a:rPr lang="en-US" altLang="nl-NL" baseline="0" dirty="0">
                <a:latin typeface="Times" pitchFamily="18" charset="0"/>
              </a:rPr>
              <a:t> en </a:t>
            </a:r>
            <a:r>
              <a:rPr lang="en-US" altLang="nl-NL" baseline="0" dirty="0" err="1">
                <a:latin typeface="Times" pitchFamily="18" charset="0"/>
              </a:rPr>
              <a:t>anabolisme</a:t>
            </a:r>
            <a:r>
              <a:rPr lang="en-US" altLang="nl-NL" baseline="0" dirty="0">
                <a:latin typeface="Times" pitchFamily="18" charset="0"/>
              </a:rPr>
              <a:t>. </a:t>
            </a:r>
            <a:r>
              <a:rPr lang="en-US" altLang="nl-NL" baseline="0" dirty="0" err="1">
                <a:latin typeface="Times" pitchFamily="18" charset="0"/>
              </a:rPr>
              <a:t>Bij</a:t>
            </a:r>
            <a:r>
              <a:rPr lang="en-US" altLang="nl-NL" baseline="0" dirty="0">
                <a:latin typeface="Times" pitchFamily="18" charset="0"/>
              </a:rPr>
              <a:t> </a:t>
            </a:r>
            <a:r>
              <a:rPr lang="en-US" altLang="nl-NL" baseline="0" dirty="0" err="1">
                <a:latin typeface="Times" pitchFamily="18" charset="0"/>
              </a:rPr>
              <a:t>katabolisme</a:t>
            </a:r>
            <a:r>
              <a:rPr lang="en-US" altLang="nl-NL" baseline="0" dirty="0">
                <a:latin typeface="Times" pitchFamily="18" charset="0"/>
              </a:rPr>
              <a:t> </a:t>
            </a:r>
            <a:r>
              <a:rPr lang="en-US" altLang="nl-NL" baseline="0" dirty="0" err="1">
                <a:latin typeface="Times" pitchFamily="18" charset="0"/>
              </a:rPr>
              <a:t>worden</a:t>
            </a:r>
            <a:r>
              <a:rPr lang="en-US" altLang="nl-NL" baseline="0" dirty="0">
                <a:latin typeface="Times" pitchFamily="18" charset="0"/>
              </a:rPr>
              <a:t> </a:t>
            </a:r>
            <a:r>
              <a:rPr lang="en-US" altLang="nl-NL" baseline="0" dirty="0" err="1">
                <a:latin typeface="Times" pitchFamily="18" charset="0"/>
              </a:rPr>
              <a:t>grote</a:t>
            </a:r>
            <a:r>
              <a:rPr lang="en-US" altLang="nl-NL" baseline="0" dirty="0">
                <a:latin typeface="Times" pitchFamily="18" charset="0"/>
              </a:rPr>
              <a:t> </a:t>
            </a:r>
            <a:r>
              <a:rPr lang="en-US" altLang="nl-NL" baseline="0" dirty="0" err="1">
                <a:latin typeface="Times" pitchFamily="18" charset="0"/>
              </a:rPr>
              <a:t>moleculen</a:t>
            </a:r>
            <a:r>
              <a:rPr lang="en-US" altLang="nl-NL" baseline="0" dirty="0">
                <a:latin typeface="Times" pitchFamily="18" charset="0"/>
              </a:rPr>
              <a:t> </a:t>
            </a:r>
            <a:r>
              <a:rPr lang="en-US" altLang="nl-NL" baseline="0" dirty="0" err="1">
                <a:latin typeface="Times" pitchFamily="18" charset="0"/>
              </a:rPr>
              <a:t>afgebroken</a:t>
            </a:r>
            <a:r>
              <a:rPr lang="en-US" altLang="nl-NL" baseline="0" dirty="0">
                <a:latin typeface="Times" pitchFamily="18" charset="0"/>
              </a:rPr>
              <a:t> tot </a:t>
            </a:r>
            <a:r>
              <a:rPr lang="en-US" altLang="nl-NL" baseline="0" dirty="0" err="1">
                <a:latin typeface="Times" pitchFamily="18" charset="0"/>
              </a:rPr>
              <a:t>kleinere</a:t>
            </a:r>
            <a:r>
              <a:rPr lang="en-US" altLang="nl-NL" baseline="0" dirty="0">
                <a:latin typeface="Times" pitchFamily="18" charset="0"/>
              </a:rPr>
              <a:t> </a:t>
            </a:r>
            <a:r>
              <a:rPr lang="en-US" altLang="nl-NL" baseline="0" dirty="0" err="1">
                <a:latin typeface="Times" pitchFamily="18" charset="0"/>
              </a:rPr>
              <a:t>moleculen</a:t>
            </a:r>
            <a:r>
              <a:rPr lang="en-US" altLang="nl-NL" baseline="0" dirty="0">
                <a:latin typeface="Times" pitchFamily="18" charset="0"/>
              </a:rPr>
              <a:t> </a:t>
            </a:r>
            <a:r>
              <a:rPr lang="en-US" altLang="nl-NL" baseline="0" dirty="0" err="1">
                <a:latin typeface="Times" pitchFamily="18" charset="0"/>
              </a:rPr>
              <a:t>waarbij</a:t>
            </a:r>
            <a:r>
              <a:rPr lang="en-US" altLang="nl-NL" baseline="0" dirty="0">
                <a:latin typeface="Times" pitchFamily="18" charset="0"/>
              </a:rPr>
              <a:t> </a:t>
            </a:r>
            <a:r>
              <a:rPr lang="en-US" altLang="nl-NL" baseline="0" dirty="0" err="1">
                <a:latin typeface="Times" pitchFamily="18" charset="0"/>
              </a:rPr>
              <a:t>energie</a:t>
            </a:r>
            <a:r>
              <a:rPr lang="en-US" altLang="nl-NL" baseline="0" dirty="0">
                <a:latin typeface="Times" pitchFamily="18" charset="0"/>
              </a:rPr>
              <a:t> (in de </a:t>
            </a:r>
            <a:r>
              <a:rPr lang="en-US" altLang="nl-NL" baseline="0" dirty="0" err="1">
                <a:latin typeface="Times" pitchFamily="18" charset="0"/>
              </a:rPr>
              <a:t>vorm</a:t>
            </a:r>
            <a:r>
              <a:rPr lang="en-US" altLang="nl-NL" baseline="0" dirty="0">
                <a:latin typeface="Times" pitchFamily="18" charset="0"/>
              </a:rPr>
              <a:t> van ATP) </a:t>
            </a:r>
            <a:r>
              <a:rPr lang="en-US" altLang="nl-NL" baseline="0" dirty="0" err="1">
                <a:latin typeface="Times" pitchFamily="18" charset="0"/>
              </a:rPr>
              <a:t>opgeslagen</a:t>
            </a:r>
            <a:r>
              <a:rPr lang="en-US" altLang="nl-NL" baseline="0" dirty="0">
                <a:latin typeface="Times" pitchFamily="18" charset="0"/>
              </a:rPr>
              <a:t>. </a:t>
            </a:r>
            <a:r>
              <a:rPr lang="en-US" altLang="nl-NL" baseline="0" dirty="0" err="1">
                <a:latin typeface="Times" pitchFamily="18" charset="0"/>
              </a:rPr>
              <a:t>Dit</a:t>
            </a:r>
            <a:r>
              <a:rPr lang="en-US" altLang="nl-NL" baseline="0" dirty="0">
                <a:latin typeface="Times" pitchFamily="18" charset="0"/>
              </a:rPr>
              <a:t> is </a:t>
            </a:r>
            <a:r>
              <a:rPr lang="en-US" altLang="nl-NL" baseline="0" dirty="0" err="1">
                <a:latin typeface="Times" pitchFamily="18" charset="0"/>
              </a:rPr>
              <a:t>een</a:t>
            </a:r>
            <a:r>
              <a:rPr lang="en-US" altLang="nl-NL" baseline="0" dirty="0">
                <a:latin typeface="Times" pitchFamily="18" charset="0"/>
              </a:rPr>
              <a:t> </a:t>
            </a:r>
            <a:r>
              <a:rPr lang="en-US" altLang="nl-NL" baseline="0" dirty="0" err="1">
                <a:latin typeface="Times" pitchFamily="18" charset="0"/>
              </a:rPr>
              <a:t>oxidatief</a:t>
            </a:r>
            <a:r>
              <a:rPr lang="en-US" altLang="nl-NL" baseline="0" dirty="0">
                <a:latin typeface="Times" pitchFamily="18" charset="0"/>
              </a:rPr>
              <a:t> </a:t>
            </a:r>
            <a:r>
              <a:rPr lang="en-US" altLang="nl-NL" baseline="0" dirty="0" err="1">
                <a:latin typeface="Times" pitchFamily="18" charset="0"/>
              </a:rPr>
              <a:t>proces</a:t>
            </a:r>
            <a:r>
              <a:rPr lang="en-US" altLang="nl-NL" baseline="0" dirty="0">
                <a:latin typeface="Times" pitchFamily="18" charset="0"/>
              </a:rPr>
              <a:t> </a:t>
            </a:r>
            <a:r>
              <a:rPr lang="en-US" altLang="nl-NL" baseline="0" dirty="0" err="1">
                <a:latin typeface="Times" pitchFamily="18" charset="0"/>
              </a:rPr>
              <a:t>waarbij</a:t>
            </a:r>
            <a:r>
              <a:rPr lang="en-US" altLang="nl-NL" baseline="0" dirty="0">
                <a:latin typeface="Times" pitchFamily="18" charset="0"/>
              </a:rPr>
              <a:t> </a:t>
            </a:r>
            <a:r>
              <a:rPr lang="en-US" altLang="nl-NL" baseline="0" dirty="0" err="1">
                <a:latin typeface="Times" pitchFamily="18" charset="0"/>
              </a:rPr>
              <a:t>grote</a:t>
            </a:r>
            <a:r>
              <a:rPr lang="en-US" altLang="nl-NL" baseline="0" dirty="0">
                <a:latin typeface="Times" pitchFamily="18" charset="0"/>
              </a:rPr>
              <a:t> </a:t>
            </a:r>
            <a:r>
              <a:rPr lang="en-US" altLang="nl-NL" baseline="0" dirty="0" err="1">
                <a:latin typeface="Times" pitchFamily="18" charset="0"/>
              </a:rPr>
              <a:t>moleculen</a:t>
            </a:r>
            <a:r>
              <a:rPr lang="en-US" altLang="nl-NL" baseline="0" dirty="0">
                <a:latin typeface="Times" pitchFamily="18" charset="0"/>
              </a:rPr>
              <a:t> </a:t>
            </a:r>
            <a:r>
              <a:rPr lang="en-US" altLang="nl-NL" baseline="0" dirty="0" err="1">
                <a:latin typeface="Times" pitchFamily="18" charset="0"/>
              </a:rPr>
              <a:t>als</a:t>
            </a:r>
            <a:r>
              <a:rPr lang="en-US" altLang="nl-NL" baseline="0" dirty="0">
                <a:latin typeface="Times" pitchFamily="18" charset="0"/>
              </a:rPr>
              <a:t> </a:t>
            </a:r>
            <a:r>
              <a:rPr lang="en-US" altLang="nl-NL" baseline="0" dirty="0" err="1">
                <a:latin typeface="Times" pitchFamily="18" charset="0"/>
              </a:rPr>
              <a:t>vetten</a:t>
            </a:r>
            <a:r>
              <a:rPr lang="en-US" altLang="nl-NL" baseline="0" dirty="0">
                <a:latin typeface="Times" pitchFamily="18" charset="0"/>
              </a:rPr>
              <a:t> </a:t>
            </a:r>
            <a:r>
              <a:rPr lang="en-US" altLang="nl-NL" baseline="0" dirty="0" err="1">
                <a:latin typeface="Times" pitchFamily="18" charset="0"/>
              </a:rPr>
              <a:t>polysacchariden</a:t>
            </a:r>
            <a:r>
              <a:rPr lang="en-US" altLang="nl-NL" baseline="0" dirty="0">
                <a:latin typeface="Times" pitchFamily="18" charset="0"/>
              </a:rPr>
              <a:t> en </a:t>
            </a:r>
            <a:r>
              <a:rPr lang="en-US" altLang="nl-NL" baseline="0" dirty="0" err="1">
                <a:latin typeface="Times" pitchFamily="18" charset="0"/>
              </a:rPr>
              <a:t>eiwitten</a:t>
            </a:r>
            <a:r>
              <a:rPr lang="en-US" altLang="nl-NL" baseline="0" dirty="0">
                <a:latin typeface="Times" pitchFamily="18" charset="0"/>
              </a:rPr>
              <a:t> </a:t>
            </a:r>
            <a:r>
              <a:rPr lang="en-US" altLang="nl-NL" baseline="0" dirty="0" err="1">
                <a:latin typeface="Times" pitchFamily="18" charset="0"/>
              </a:rPr>
              <a:t>afgebroken</a:t>
            </a:r>
            <a:r>
              <a:rPr lang="en-US" altLang="nl-NL" baseline="0" dirty="0">
                <a:latin typeface="Times" pitchFamily="18" charset="0"/>
              </a:rPr>
              <a:t> </a:t>
            </a:r>
            <a:r>
              <a:rPr lang="en-US" altLang="nl-NL" baseline="0" dirty="0" err="1">
                <a:latin typeface="Times" pitchFamily="18" charset="0"/>
              </a:rPr>
              <a:t>worden</a:t>
            </a:r>
            <a:r>
              <a:rPr lang="en-US" altLang="nl-NL" baseline="0" dirty="0">
                <a:latin typeface="Times" pitchFamily="18" charset="0"/>
              </a:rPr>
              <a:t> tot de </a:t>
            </a:r>
            <a:r>
              <a:rPr lang="en-US" altLang="nl-NL" baseline="0" dirty="0" err="1">
                <a:latin typeface="Times" pitchFamily="18" charset="0"/>
              </a:rPr>
              <a:t>kleinere</a:t>
            </a:r>
            <a:r>
              <a:rPr lang="en-US" altLang="nl-NL" baseline="0" dirty="0">
                <a:latin typeface="Times" pitchFamily="18" charset="0"/>
              </a:rPr>
              <a:t> subunits </a:t>
            </a:r>
            <a:r>
              <a:rPr lang="en-US" altLang="nl-NL" baseline="0" dirty="0" err="1">
                <a:latin typeface="Times" pitchFamily="18" charset="0"/>
              </a:rPr>
              <a:t>waaruit</a:t>
            </a:r>
            <a:r>
              <a:rPr lang="en-US" altLang="nl-NL" baseline="0" dirty="0">
                <a:latin typeface="Times" pitchFamily="18" charset="0"/>
              </a:rPr>
              <a:t> </a:t>
            </a:r>
            <a:r>
              <a:rPr lang="en-US" altLang="nl-NL" baseline="0" dirty="0" err="1">
                <a:latin typeface="Times" pitchFamily="18" charset="0"/>
              </a:rPr>
              <a:t>ze</a:t>
            </a:r>
            <a:r>
              <a:rPr lang="en-US" altLang="nl-NL" baseline="0" dirty="0">
                <a:latin typeface="Times" pitchFamily="18" charset="0"/>
              </a:rPr>
              <a:t> </a:t>
            </a:r>
            <a:r>
              <a:rPr lang="en-US" altLang="nl-NL" baseline="0" dirty="0" err="1">
                <a:latin typeface="Times" pitchFamily="18" charset="0"/>
              </a:rPr>
              <a:t>bestaan</a:t>
            </a:r>
            <a:r>
              <a:rPr lang="en-US" altLang="nl-NL" baseline="0" dirty="0">
                <a:latin typeface="Times" pitchFamily="18" charset="0"/>
              </a:rPr>
              <a:t> (glucose, </a:t>
            </a:r>
            <a:r>
              <a:rPr lang="en-US" altLang="nl-NL" baseline="0" dirty="0" err="1">
                <a:latin typeface="Times" pitchFamily="18" charset="0"/>
              </a:rPr>
              <a:t>vetzuren</a:t>
            </a:r>
            <a:r>
              <a:rPr lang="en-US" altLang="nl-NL" baseline="0" dirty="0">
                <a:latin typeface="Times" pitchFamily="18" charset="0"/>
              </a:rPr>
              <a:t>, </a:t>
            </a:r>
            <a:r>
              <a:rPr lang="en-US" altLang="nl-NL" baseline="0" dirty="0" err="1">
                <a:latin typeface="Times" pitchFamily="18" charset="0"/>
              </a:rPr>
              <a:t>aminozuren</a:t>
            </a:r>
            <a:r>
              <a:rPr lang="en-US" altLang="nl-NL" baseline="0" dirty="0">
                <a:latin typeface="Times" pitchFamily="18" charset="0"/>
              </a:rPr>
              <a:t> etc.). </a:t>
            </a:r>
            <a:r>
              <a:rPr lang="en-US" altLang="nl-NL" baseline="0" dirty="0" err="1">
                <a:latin typeface="Times" pitchFamily="18" charset="0"/>
              </a:rPr>
              <a:t>Deze</a:t>
            </a:r>
            <a:r>
              <a:rPr lang="en-US" altLang="nl-NL" baseline="0" dirty="0">
                <a:latin typeface="Times" pitchFamily="18" charset="0"/>
              </a:rPr>
              <a:t> </a:t>
            </a:r>
            <a:r>
              <a:rPr lang="en-US" altLang="nl-NL" baseline="0" dirty="0" err="1">
                <a:latin typeface="Times" pitchFamily="18" charset="0"/>
              </a:rPr>
              <a:t>moleculen</a:t>
            </a:r>
            <a:r>
              <a:rPr lang="en-US" altLang="nl-NL" baseline="0" dirty="0">
                <a:latin typeface="Times" pitchFamily="18" charset="0"/>
              </a:rPr>
              <a:t> </a:t>
            </a:r>
            <a:r>
              <a:rPr lang="en-US" altLang="nl-NL" baseline="0" dirty="0" err="1">
                <a:latin typeface="Times" pitchFamily="18" charset="0"/>
              </a:rPr>
              <a:t>worden</a:t>
            </a:r>
            <a:r>
              <a:rPr lang="en-US" altLang="nl-NL" baseline="0" dirty="0">
                <a:latin typeface="Times" pitchFamily="18" charset="0"/>
              </a:rPr>
              <a:t> </a:t>
            </a:r>
            <a:r>
              <a:rPr lang="en-US" altLang="nl-NL" baseline="0" dirty="0" err="1">
                <a:latin typeface="Times" pitchFamily="18" charset="0"/>
              </a:rPr>
              <a:t>daarna</a:t>
            </a:r>
            <a:r>
              <a:rPr lang="en-US" altLang="nl-NL" baseline="0" dirty="0">
                <a:latin typeface="Times" pitchFamily="18" charset="0"/>
              </a:rPr>
              <a:t> </a:t>
            </a:r>
            <a:r>
              <a:rPr lang="en-US" altLang="nl-NL" baseline="0" dirty="0" err="1">
                <a:latin typeface="Times" pitchFamily="18" charset="0"/>
              </a:rPr>
              <a:t>verder</a:t>
            </a:r>
            <a:r>
              <a:rPr lang="en-US" altLang="nl-NL" baseline="0" dirty="0">
                <a:latin typeface="Times" pitchFamily="18" charset="0"/>
              </a:rPr>
              <a:t> </a:t>
            </a:r>
            <a:r>
              <a:rPr lang="en-US" altLang="nl-NL" baseline="0" dirty="0" err="1">
                <a:latin typeface="Times" pitchFamily="18" charset="0"/>
              </a:rPr>
              <a:t>geoxideerd</a:t>
            </a:r>
            <a:r>
              <a:rPr lang="en-US" altLang="nl-NL" baseline="0" dirty="0">
                <a:latin typeface="Times" pitchFamily="18" charset="0"/>
              </a:rPr>
              <a:t> tot </a:t>
            </a:r>
            <a:r>
              <a:rPr lang="en-US" altLang="nl-NL" baseline="0" dirty="0" err="1">
                <a:latin typeface="Times" pitchFamily="18" charset="0"/>
              </a:rPr>
              <a:t>kleine</a:t>
            </a:r>
            <a:r>
              <a:rPr lang="en-US" altLang="nl-NL" baseline="0" dirty="0">
                <a:latin typeface="Times" pitchFamily="18" charset="0"/>
              </a:rPr>
              <a:t> </a:t>
            </a:r>
            <a:r>
              <a:rPr lang="en-US" altLang="nl-NL" baseline="0" dirty="0" err="1">
                <a:latin typeface="Times" pitchFamily="18" charset="0"/>
              </a:rPr>
              <a:t>moleculen</a:t>
            </a:r>
            <a:r>
              <a:rPr lang="en-US" altLang="nl-NL" baseline="0" dirty="0">
                <a:latin typeface="Times" pitchFamily="18" charset="0"/>
              </a:rPr>
              <a:t> (</a:t>
            </a:r>
            <a:r>
              <a:rPr lang="en-US" altLang="nl-NL" baseline="0" dirty="0" err="1">
                <a:latin typeface="Times" pitchFamily="18" charset="0"/>
              </a:rPr>
              <a:t>pyruvaat</a:t>
            </a:r>
            <a:r>
              <a:rPr lang="en-US" altLang="nl-NL" baseline="0" dirty="0">
                <a:latin typeface="Times" pitchFamily="18" charset="0"/>
              </a:rPr>
              <a:t>, </a:t>
            </a:r>
            <a:r>
              <a:rPr lang="en-US" altLang="nl-NL" baseline="0" dirty="0" err="1">
                <a:latin typeface="Times" pitchFamily="18" charset="0"/>
              </a:rPr>
              <a:t>citroenzuur</a:t>
            </a:r>
            <a:r>
              <a:rPr lang="en-US" altLang="nl-NL" baseline="0" dirty="0">
                <a:latin typeface="Times" pitchFamily="18" charset="0"/>
              </a:rPr>
              <a:t>), </a:t>
            </a:r>
            <a:r>
              <a:rPr lang="en-US" altLang="nl-NL" baseline="0" dirty="0" err="1">
                <a:latin typeface="Times" pitchFamily="18" charset="0"/>
              </a:rPr>
              <a:t>waarbij</a:t>
            </a:r>
            <a:r>
              <a:rPr lang="en-US" altLang="nl-NL" baseline="0" dirty="0">
                <a:latin typeface="Times" pitchFamily="18" charset="0"/>
              </a:rPr>
              <a:t> </a:t>
            </a:r>
            <a:r>
              <a:rPr lang="en-US" altLang="nl-NL" baseline="0" dirty="0" err="1">
                <a:latin typeface="Times" pitchFamily="18" charset="0"/>
              </a:rPr>
              <a:t>een</a:t>
            </a:r>
            <a:r>
              <a:rPr lang="en-US" altLang="nl-NL" baseline="0" dirty="0">
                <a:latin typeface="Times" pitchFamily="18" charset="0"/>
              </a:rPr>
              <a:t> </a:t>
            </a:r>
            <a:r>
              <a:rPr lang="en-US" altLang="nl-NL" baseline="0" dirty="0" err="1">
                <a:latin typeface="Times" pitchFamily="18" charset="0"/>
              </a:rPr>
              <a:t>gedeelte</a:t>
            </a:r>
            <a:r>
              <a:rPr lang="en-US" altLang="nl-NL" baseline="0" dirty="0">
                <a:latin typeface="Times" pitchFamily="18" charset="0"/>
              </a:rPr>
              <a:t> </a:t>
            </a:r>
            <a:r>
              <a:rPr lang="en-US" altLang="nl-NL" baseline="0" dirty="0" err="1">
                <a:latin typeface="Times" pitchFamily="18" charset="0"/>
              </a:rPr>
              <a:t>uitgescheiden</a:t>
            </a:r>
            <a:r>
              <a:rPr lang="en-US" altLang="nl-NL" baseline="0" dirty="0">
                <a:latin typeface="Times" pitchFamily="18" charset="0"/>
              </a:rPr>
              <a:t> </a:t>
            </a:r>
            <a:r>
              <a:rPr lang="en-US" altLang="nl-NL" baseline="0" dirty="0" err="1">
                <a:latin typeface="Times" pitchFamily="18" charset="0"/>
              </a:rPr>
              <a:t>wordt</a:t>
            </a:r>
            <a:r>
              <a:rPr lang="en-US" altLang="nl-NL" baseline="0" dirty="0">
                <a:latin typeface="Times" pitchFamily="18" charset="0"/>
              </a:rPr>
              <a:t>, maar </a:t>
            </a:r>
            <a:r>
              <a:rPr lang="en-US" altLang="nl-NL" baseline="0" dirty="0" err="1">
                <a:latin typeface="Times" pitchFamily="18" charset="0"/>
              </a:rPr>
              <a:t>een</a:t>
            </a:r>
            <a:r>
              <a:rPr lang="en-US" altLang="nl-NL" baseline="0" dirty="0">
                <a:latin typeface="Times" pitchFamily="18" charset="0"/>
              </a:rPr>
              <a:t> </a:t>
            </a:r>
            <a:r>
              <a:rPr lang="en-US" altLang="nl-NL" baseline="0" dirty="0" err="1">
                <a:latin typeface="Times" pitchFamily="18" charset="0"/>
              </a:rPr>
              <a:t>belangrijk</a:t>
            </a:r>
            <a:r>
              <a:rPr lang="en-US" altLang="nl-NL" baseline="0" dirty="0">
                <a:latin typeface="Times" pitchFamily="18" charset="0"/>
              </a:rPr>
              <a:t> </a:t>
            </a:r>
            <a:r>
              <a:rPr lang="en-US" altLang="nl-NL" baseline="0" dirty="0" err="1">
                <a:latin typeface="Times" pitchFamily="18" charset="0"/>
              </a:rPr>
              <a:t>deel</a:t>
            </a:r>
            <a:r>
              <a:rPr lang="en-US" altLang="nl-NL" baseline="0" dirty="0">
                <a:latin typeface="Times" pitchFamily="18" charset="0"/>
              </a:rPr>
              <a:t> </a:t>
            </a:r>
            <a:r>
              <a:rPr lang="en-US" altLang="nl-NL" baseline="0" dirty="0" err="1">
                <a:latin typeface="Times" pitchFamily="18" charset="0"/>
              </a:rPr>
              <a:t>zorgt</a:t>
            </a:r>
            <a:r>
              <a:rPr lang="en-US" altLang="nl-NL" baseline="0" dirty="0">
                <a:latin typeface="Times" pitchFamily="18" charset="0"/>
              </a:rPr>
              <a:t> </a:t>
            </a:r>
            <a:r>
              <a:rPr lang="en-US" altLang="nl-NL" baseline="0" dirty="0" err="1">
                <a:latin typeface="Times" pitchFamily="18" charset="0"/>
              </a:rPr>
              <a:t>ervoor</a:t>
            </a:r>
            <a:r>
              <a:rPr lang="en-US" altLang="nl-NL" baseline="0" dirty="0">
                <a:latin typeface="Times" pitchFamily="18" charset="0"/>
              </a:rPr>
              <a:t> </a:t>
            </a:r>
            <a:r>
              <a:rPr lang="en-US" altLang="nl-NL" baseline="0" dirty="0" err="1">
                <a:latin typeface="Times" pitchFamily="18" charset="0"/>
              </a:rPr>
              <a:t>dat</a:t>
            </a:r>
            <a:r>
              <a:rPr lang="en-US" altLang="nl-NL" baseline="0" dirty="0">
                <a:latin typeface="Times" pitchFamily="18" charset="0"/>
              </a:rPr>
              <a:t> </a:t>
            </a:r>
            <a:r>
              <a:rPr lang="en-US" altLang="nl-NL" baseline="0" dirty="0" err="1">
                <a:latin typeface="Times" pitchFamily="18" charset="0"/>
              </a:rPr>
              <a:t>er</a:t>
            </a:r>
            <a:r>
              <a:rPr lang="en-US" altLang="nl-NL" baseline="0" dirty="0">
                <a:latin typeface="Times" pitchFamily="18" charset="0"/>
              </a:rPr>
              <a:t> </a:t>
            </a:r>
            <a:r>
              <a:rPr lang="en-US" altLang="nl-NL" baseline="0" dirty="0" err="1">
                <a:latin typeface="Times" pitchFamily="18" charset="0"/>
              </a:rPr>
              <a:t>energie</a:t>
            </a:r>
            <a:r>
              <a:rPr lang="en-US" altLang="nl-NL" baseline="0" dirty="0">
                <a:latin typeface="Times" pitchFamily="18" charset="0"/>
              </a:rPr>
              <a:t> </a:t>
            </a:r>
            <a:r>
              <a:rPr lang="en-US" altLang="nl-NL" baseline="0" dirty="0" err="1">
                <a:latin typeface="Times" pitchFamily="18" charset="0"/>
              </a:rPr>
              <a:t>vrijkomt</a:t>
            </a:r>
            <a:r>
              <a:rPr lang="en-US" altLang="nl-NL" baseline="0" dirty="0">
                <a:latin typeface="Times" pitchFamily="18" charset="0"/>
              </a:rPr>
              <a:t> </a:t>
            </a:r>
            <a:r>
              <a:rPr lang="en-US" altLang="nl-NL" baseline="0" dirty="0" err="1">
                <a:latin typeface="Times" pitchFamily="18" charset="0"/>
              </a:rPr>
              <a:t>welke</a:t>
            </a:r>
            <a:r>
              <a:rPr lang="en-US" altLang="nl-NL" baseline="0" dirty="0">
                <a:latin typeface="Times" pitchFamily="18" charset="0"/>
              </a:rPr>
              <a:t> </a:t>
            </a:r>
            <a:r>
              <a:rPr lang="en-US" altLang="nl-NL" baseline="0" dirty="0" err="1">
                <a:latin typeface="Times" pitchFamily="18" charset="0"/>
              </a:rPr>
              <a:t>weer</a:t>
            </a:r>
            <a:r>
              <a:rPr lang="en-US" altLang="nl-NL" baseline="0" dirty="0">
                <a:latin typeface="Times" pitchFamily="18" charset="0"/>
              </a:rPr>
              <a:t> </a:t>
            </a:r>
            <a:r>
              <a:rPr lang="en-US" altLang="nl-NL" baseline="0" dirty="0" err="1">
                <a:latin typeface="Times" pitchFamily="18" charset="0"/>
              </a:rPr>
              <a:t>gebruikt</a:t>
            </a:r>
            <a:r>
              <a:rPr lang="en-US" altLang="nl-NL" baseline="0" dirty="0">
                <a:latin typeface="Times" pitchFamily="18" charset="0"/>
              </a:rPr>
              <a:t> </a:t>
            </a:r>
            <a:r>
              <a:rPr lang="en-US" altLang="nl-NL" baseline="0" dirty="0" err="1">
                <a:latin typeface="Times" pitchFamily="18" charset="0"/>
              </a:rPr>
              <a:t>kan</a:t>
            </a:r>
            <a:r>
              <a:rPr lang="en-US" altLang="nl-NL" baseline="0" dirty="0">
                <a:latin typeface="Times" pitchFamily="18" charset="0"/>
              </a:rPr>
              <a:t> </a:t>
            </a:r>
            <a:r>
              <a:rPr lang="en-US" altLang="nl-NL" baseline="0" dirty="0" err="1">
                <a:latin typeface="Times" pitchFamily="18" charset="0"/>
              </a:rPr>
              <a:t>worden</a:t>
            </a:r>
            <a:r>
              <a:rPr lang="en-US" altLang="nl-NL" baseline="0" dirty="0">
                <a:latin typeface="Times" pitchFamily="18" charset="0"/>
              </a:rPr>
              <a:t> </a:t>
            </a:r>
            <a:r>
              <a:rPr lang="en-US" altLang="nl-NL" baseline="0" dirty="0" err="1">
                <a:latin typeface="Times" pitchFamily="18" charset="0"/>
              </a:rPr>
              <a:t>voor</a:t>
            </a:r>
            <a:r>
              <a:rPr lang="en-US" altLang="nl-NL" baseline="0" dirty="0">
                <a:latin typeface="Times" pitchFamily="18" charset="0"/>
              </a:rPr>
              <a:t> </a:t>
            </a:r>
            <a:r>
              <a:rPr lang="en-US" altLang="nl-NL" baseline="0" dirty="0" err="1">
                <a:latin typeface="Times" pitchFamily="18" charset="0"/>
              </a:rPr>
              <a:t>anabolisme</a:t>
            </a:r>
            <a:r>
              <a:rPr lang="en-US" altLang="nl-NL" baseline="0" dirty="0">
                <a:latin typeface="Times" pitchFamily="18" charset="0"/>
              </a:rPr>
              <a:t>. In het </a:t>
            </a:r>
            <a:r>
              <a:rPr lang="en-US" altLang="nl-NL" baseline="0" dirty="0" err="1">
                <a:latin typeface="Times" pitchFamily="18" charset="0"/>
              </a:rPr>
              <a:t>anabolisme</a:t>
            </a:r>
            <a:r>
              <a:rPr lang="en-US" altLang="nl-NL" baseline="0" dirty="0">
                <a:latin typeface="Times" pitchFamily="18" charset="0"/>
              </a:rPr>
              <a:t> </a:t>
            </a:r>
            <a:r>
              <a:rPr lang="en-US" altLang="nl-NL" baseline="0" dirty="0" err="1">
                <a:latin typeface="Times" pitchFamily="18" charset="0"/>
              </a:rPr>
              <a:t>worden</a:t>
            </a:r>
            <a:r>
              <a:rPr lang="en-US" altLang="nl-NL" baseline="0" dirty="0">
                <a:latin typeface="Times" pitchFamily="18" charset="0"/>
              </a:rPr>
              <a:t> </a:t>
            </a:r>
            <a:r>
              <a:rPr lang="en-US" altLang="nl-NL" baseline="0" dirty="0" err="1">
                <a:latin typeface="Times" pitchFamily="18" charset="0"/>
              </a:rPr>
              <a:t>deze</a:t>
            </a:r>
            <a:r>
              <a:rPr lang="en-US" altLang="nl-NL" baseline="0" dirty="0">
                <a:latin typeface="Times" pitchFamily="18" charset="0"/>
              </a:rPr>
              <a:t> </a:t>
            </a:r>
            <a:r>
              <a:rPr lang="en-US" altLang="nl-NL" baseline="0" dirty="0" err="1">
                <a:latin typeface="Times" pitchFamily="18" charset="0"/>
              </a:rPr>
              <a:t>kleine</a:t>
            </a:r>
            <a:r>
              <a:rPr lang="en-US" altLang="nl-NL" baseline="0" dirty="0">
                <a:latin typeface="Times" pitchFamily="18" charset="0"/>
              </a:rPr>
              <a:t> </a:t>
            </a:r>
            <a:r>
              <a:rPr lang="en-US" altLang="nl-NL" baseline="0" dirty="0" err="1">
                <a:latin typeface="Times" pitchFamily="18" charset="0"/>
              </a:rPr>
              <a:t>moleculen</a:t>
            </a:r>
            <a:r>
              <a:rPr lang="en-US" altLang="nl-NL" baseline="0" dirty="0">
                <a:latin typeface="Times" pitchFamily="18" charset="0"/>
              </a:rPr>
              <a:t> </a:t>
            </a:r>
            <a:r>
              <a:rPr lang="en-US" altLang="nl-NL" baseline="0" dirty="0" err="1">
                <a:latin typeface="Times" pitchFamily="18" charset="0"/>
              </a:rPr>
              <a:t>weer</a:t>
            </a:r>
            <a:r>
              <a:rPr lang="en-US" altLang="nl-NL" baseline="0" dirty="0">
                <a:latin typeface="Times" pitchFamily="18" charset="0"/>
              </a:rPr>
              <a:t> </a:t>
            </a:r>
            <a:r>
              <a:rPr lang="en-US" altLang="nl-NL" baseline="0" dirty="0" err="1">
                <a:latin typeface="Times" pitchFamily="18" charset="0"/>
              </a:rPr>
              <a:t>omgezet</a:t>
            </a:r>
            <a:r>
              <a:rPr lang="en-US" altLang="nl-NL" baseline="0" dirty="0">
                <a:latin typeface="Times" pitchFamily="18" charset="0"/>
              </a:rPr>
              <a:t> in </a:t>
            </a:r>
            <a:r>
              <a:rPr lang="en-US" altLang="nl-NL" baseline="0" dirty="0" err="1">
                <a:latin typeface="Times" pitchFamily="18" charset="0"/>
              </a:rPr>
              <a:t>grotere</a:t>
            </a:r>
            <a:r>
              <a:rPr lang="en-US" altLang="nl-NL" baseline="0" dirty="0">
                <a:latin typeface="Times" pitchFamily="18" charset="0"/>
              </a:rPr>
              <a:t> </a:t>
            </a:r>
            <a:r>
              <a:rPr lang="en-US" altLang="nl-NL" baseline="0" dirty="0" err="1">
                <a:latin typeface="Times" pitchFamily="18" charset="0"/>
              </a:rPr>
              <a:t>macromoleculen</a:t>
            </a:r>
            <a:r>
              <a:rPr lang="en-US" altLang="nl-NL" baseline="0" dirty="0">
                <a:latin typeface="Times" pitchFamily="18" charset="0"/>
              </a:rPr>
              <a:t> (</a:t>
            </a:r>
            <a:r>
              <a:rPr lang="en-US" altLang="nl-NL" baseline="0" dirty="0" err="1">
                <a:latin typeface="Times" pitchFamily="18" charset="0"/>
              </a:rPr>
              <a:t>eiwitten</a:t>
            </a:r>
            <a:r>
              <a:rPr lang="en-US" altLang="nl-NL" baseline="0" dirty="0">
                <a:latin typeface="Times" pitchFamily="18" charset="0"/>
              </a:rPr>
              <a:t>, DNA) </a:t>
            </a:r>
            <a:r>
              <a:rPr lang="en-US" altLang="nl-NL" baseline="0" dirty="0" err="1">
                <a:latin typeface="Times" pitchFamily="18" charset="0"/>
              </a:rPr>
              <a:t>waarbij</a:t>
            </a:r>
            <a:r>
              <a:rPr lang="en-US" altLang="nl-NL" baseline="0" dirty="0">
                <a:latin typeface="Times" pitchFamily="18" charset="0"/>
              </a:rPr>
              <a:t> de </a:t>
            </a:r>
            <a:r>
              <a:rPr lang="en-US" altLang="nl-NL" baseline="0" dirty="0" err="1">
                <a:latin typeface="Times" pitchFamily="18" charset="0"/>
              </a:rPr>
              <a:t>energie</a:t>
            </a:r>
            <a:r>
              <a:rPr lang="en-US" altLang="nl-NL" baseline="0" dirty="0">
                <a:latin typeface="Times" pitchFamily="18" charset="0"/>
              </a:rPr>
              <a:t> die </a:t>
            </a:r>
            <a:r>
              <a:rPr lang="en-US" altLang="nl-NL" baseline="0" dirty="0" err="1">
                <a:latin typeface="Times" pitchFamily="18" charset="0"/>
              </a:rPr>
              <a:t>bij</a:t>
            </a:r>
            <a:r>
              <a:rPr lang="en-US" altLang="nl-NL" baseline="0" dirty="0">
                <a:latin typeface="Times" pitchFamily="18" charset="0"/>
              </a:rPr>
              <a:t> het </a:t>
            </a:r>
            <a:r>
              <a:rPr lang="en-US" altLang="nl-NL" baseline="0" dirty="0" err="1">
                <a:latin typeface="Times" pitchFamily="18" charset="0"/>
              </a:rPr>
              <a:t>katabolisme</a:t>
            </a:r>
            <a:r>
              <a:rPr lang="en-US" altLang="nl-NL" baseline="0" dirty="0">
                <a:latin typeface="Times" pitchFamily="18" charset="0"/>
              </a:rPr>
              <a:t> is </a:t>
            </a:r>
            <a:r>
              <a:rPr lang="en-US" altLang="nl-NL" baseline="0" dirty="0" err="1">
                <a:latin typeface="Times" pitchFamily="18" charset="0"/>
              </a:rPr>
              <a:t>opgeslagen</a:t>
            </a:r>
            <a:r>
              <a:rPr lang="en-US" altLang="nl-NL" baseline="0" dirty="0">
                <a:latin typeface="Times" pitchFamily="18" charset="0"/>
              </a:rPr>
              <a:t> </a:t>
            </a:r>
            <a:r>
              <a:rPr lang="en-US" altLang="nl-NL" baseline="0" dirty="0" err="1">
                <a:latin typeface="Times" pitchFamily="18" charset="0"/>
              </a:rPr>
              <a:t>gebruikt</a:t>
            </a:r>
            <a:r>
              <a:rPr lang="en-US" altLang="nl-NL" baseline="0" dirty="0">
                <a:latin typeface="Times" pitchFamily="18" charset="0"/>
              </a:rPr>
              <a:t> </a:t>
            </a:r>
            <a:r>
              <a:rPr lang="en-US" altLang="nl-NL" baseline="0" dirty="0" err="1">
                <a:latin typeface="Times" pitchFamily="18" charset="0"/>
              </a:rPr>
              <a:t>wordt</a:t>
            </a:r>
            <a:r>
              <a:rPr lang="en-US" altLang="nl-NL" baseline="0" dirty="0">
                <a:latin typeface="Times" pitchFamily="18" charset="0"/>
              </a:rPr>
              <a:t> </a:t>
            </a:r>
            <a:r>
              <a:rPr lang="en-US" altLang="nl-NL" baseline="0" dirty="0" err="1">
                <a:latin typeface="Times" pitchFamily="18" charset="0"/>
              </a:rPr>
              <a:t>om</a:t>
            </a:r>
            <a:r>
              <a:rPr lang="en-US" altLang="nl-NL" baseline="0" dirty="0">
                <a:latin typeface="Times" pitchFamily="18" charset="0"/>
              </a:rPr>
              <a:t> </a:t>
            </a:r>
            <a:r>
              <a:rPr lang="en-US" altLang="nl-NL" baseline="0" dirty="0" err="1">
                <a:latin typeface="Times" pitchFamily="18" charset="0"/>
              </a:rPr>
              <a:t>deze</a:t>
            </a:r>
            <a:r>
              <a:rPr lang="en-US" altLang="nl-NL" baseline="0" dirty="0">
                <a:latin typeface="Times" pitchFamily="18" charset="0"/>
              </a:rPr>
              <a:t> </a:t>
            </a:r>
            <a:r>
              <a:rPr lang="en-US" altLang="nl-NL" baseline="0" dirty="0" err="1">
                <a:latin typeface="Times" pitchFamily="18" charset="0"/>
              </a:rPr>
              <a:t>macromoleculen</a:t>
            </a:r>
            <a:r>
              <a:rPr lang="en-US" altLang="nl-NL" baseline="0" dirty="0">
                <a:latin typeface="Times" pitchFamily="18" charset="0"/>
              </a:rPr>
              <a:t> </a:t>
            </a:r>
            <a:r>
              <a:rPr lang="en-US" altLang="nl-NL" baseline="0" dirty="0" err="1">
                <a:latin typeface="Times" pitchFamily="18" charset="0"/>
              </a:rPr>
              <a:t>te</a:t>
            </a:r>
            <a:r>
              <a:rPr lang="en-US" altLang="nl-NL" baseline="0" dirty="0">
                <a:latin typeface="Times" pitchFamily="18" charset="0"/>
              </a:rPr>
              <a:t> </a:t>
            </a:r>
            <a:r>
              <a:rPr lang="en-US" altLang="nl-NL" baseline="0" dirty="0" err="1">
                <a:latin typeface="Times" pitchFamily="18" charset="0"/>
              </a:rPr>
              <a:t>maken</a:t>
            </a:r>
            <a:r>
              <a:rPr lang="en-US" altLang="nl-NL" baseline="0" dirty="0">
                <a:latin typeface="Times" pitchFamily="18" charset="0"/>
              </a:rPr>
              <a:t>. Het </a:t>
            </a:r>
            <a:r>
              <a:rPr lang="en-US" altLang="nl-NL" baseline="0" dirty="0" err="1">
                <a:latin typeface="Times" pitchFamily="18" charset="0"/>
              </a:rPr>
              <a:t>hele</a:t>
            </a:r>
            <a:r>
              <a:rPr lang="en-US" altLang="nl-NL" baseline="0" dirty="0">
                <a:latin typeface="Times" pitchFamily="18" charset="0"/>
              </a:rPr>
              <a:t> </a:t>
            </a:r>
            <a:r>
              <a:rPr lang="en-US" altLang="nl-NL" baseline="0" dirty="0" err="1">
                <a:latin typeface="Times" pitchFamily="18" charset="0"/>
              </a:rPr>
              <a:t>metabolisme</a:t>
            </a:r>
            <a:r>
              <a:rPr lang="en-US" altLang="nl-NL" baseline="0" dirty="0">
                <a:latin typeface="Times" pitchFamily="18" charset="0"/>
              </a:rPr>
              <a:t> is </a:t>
            </a:r>
            <a:r>
              <a:rPr lang="en-US" altLang="nl-NL" baseline="0" dirty="0" err="1">
                <a:latin typeface="Times" pitchFamily="18" charset="0"/>
              </a:rPr>
              <a:t>dus</a:t>
            </a:r>
            <a:r>
              <a:rPr lang="en-US" altLang="nl-NL" baseline="0" dirty="0">
                <a:latin typeface="Times" pitchFamily="18" charset="0"/>
              </a:rPr>
              <a:t> </a:t>
            </a:r>
            <a:r>
              <a:rPr lang="en-US" altLang="nl-NL" baseline="0" dirty="0" err="1">
                <a:latin typeface="Times" pitchFamily="18" charset="0"/>
              </a:rPr>
              <a:t>een</a:t>
            </a:r>
            <a:r>
              <a:rPr lang="en-US" altLang="nl-NL" baseline="0" dirty="0">
                <a:latin typeface="Times" pitchFamily="18" charset="0"/>
              </a:rPr>
              <a:t> </a:t>
            </a:r>
            <a:r>
              <a:rPr lang="en-US" altLang="nl-NL" baseline="0" dirty="0" err="1">
                <a:latin typeface="Times" pitchFamily="18" charset="0"/>
              </a:rPr>
              <a:t>kringloop</a:t>
            </a:r>
            <a:r>
              <a:rPr lang="en-US" altLang="nl-NL" baseline="0" dirty="0">
                <a:latin typeface="Times" pitchFamily="18" charset="0"/>
              </a:rPr>
              <a:t> van </a:t>
            </a:r>
            <a:r>
              <a:rPr lang="en-US" altLang="nl-NL" baseline="0" dirty="0" err="1">
                <a:latin typeface="Times" pitchFamily="18" charset="0"/>
              </a:rPr>
              <a:t>moleculen</a:t>
            </a:r>
            <a:r>
              <a:rPr lang="en-US" altLang="nl-NL" baseline="0" dirty="0">
                <a:latin typeface="Times" pitchFamily="18" charset="0"/>
              </a:rPr>
              <a:t> en </a:t>
            </a:r>
            <a:r>
              <a:rPr lang="en-US" altLang="nl-NL" baseline="0" dirty="0" err="1">
                <a:latin typeface="Times" pitchFamily="18" charset="0"/>
              </a:rPr>
              <a:t>energie</a:t>
            </a:r>
            <a:r>
              <a:rPr lang="en-US" altLang="nl-NL" baseline="0" dirty="0">
                <a:latin typeface="Times" pitchFamily="18" charset="0"/>
              </a:rPr>
              <a:t>. </a:t>
            </a:r>
            <a:endParaRPr lang="en-US" altLang="nl-NL" dirty="0">
              <a:latin typeface="Times" pitchFamily="18" charset="0"/>
            </a:endParaRPr>
          </a:p>
        </p:txBody>
      </p:sp>
    </p:spTree>
    <p:extLst>
      <p:ext uri="{BB962C8B-B14F-4D97-AF65-F5344CB8AC3E}">
        <p14:creationId xmlns:p14="http://schemas.microsoft.com/office/powerpoint/2010/main" val="5798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descr="15CO"/>
          <p:cNvSpPr>
            <a:spLocks noGrp="1" noChangeArrowheads="1"/>
          </p:cNvSpPr>
          <p:nvPr>
            <p:ph type="sldNum" sz="quarter" idx="5"/>
          </p:nvPr>
        </p:nvSpPr>
        <p:spPr>
          <a:ln/>
        </p:spPr>
        <p:txBody>
          <a:bodyPr/>
          <a:lstStyle/>
          <a:p>
            <a:fld id="{C4A0F745-699C-4373-BC37-7C236B208305}" type="slidenum">
              <a:rPr lang="en-US" altLang="nl-NL"/>
              <a:pPr/>
              <a:t>4</a:t>
            </a:fld>
            <a:endParaRPr lang="en-US" altLang="nl-NL"/>
          </a:p>
        </p:txBody>
      </p:sp>
      <p:sp>
        <p:nvSpPr>
          <p:cNvPr id="87042" name="Rectangle 2"/>
          <p:cNvSpPr>
            <a:spLocks noGrp="1" noRot="1" noChangeAspect="1" noChangeArrowheads="1" noTextEdit="1"/>
          </p:cNvSpPr>
          <p:nvPr>
            <p:ph type="sldImg"/>
          </p:nvPr>
        </p:nvSpPr>
        <p:spPr>
          <a:xfrm>
            <a:off x="381000" y="685800"/>
            <a:ext cx="6096000" cy="3429000"/>
          </a:xfrm>
          <a:ln/>
        </p:spPr>
      </p:sp>
      <p:sp>
        <p:nvSpPr>
          <p:cNvPr id="87043" name="Rectangle 3" descr="15CO"/>
          <p:cNvSpPr>
            <a:spLocks noGrp="1" noChangeArrowheads="1"/>
          </p:cNvSpPr>
          <p:nvPr>
            <p:ph type="body" idx="1"/>
          </p:nvPr>
        </p:nvSpPr>
        <p:spPr/>
        <p:txBody>
          <a:bodyPr/>
          <a:lstStyle/>
          <a:p>
            <a:r>
              <a:rPr lang="nl-NL" altLang="nl-NL" dirty="0"/>
              <a:t>De uiteindelijke bron van energie voor het leven op aarde is de zon. De energie die door de zon wordt afgegeven</a:t>
            </a:r>
            <a:r>
              <a:rPr lang="nl-NL" altLang="nl-NL" baseline="0" dirty="0"/>
              <a:t> wordt door organismen die fotosynthese kunnen uitvoeren gebruikt om van kleine moleculen als CO2 en H2O om te zetten in grotere moleculen: koolhydraten. NB: Deze reacties zijn allemaal reducties waarbij </a:t>
            </a:r>
            <a:r>
              <a:rPr lang="nl-NL" altLang="nl-NL" baseline="0" dirty="0" err="1"/>
              <a:t>electronen</a:t>
            </a:r>
            <a:r>
              <a:rPr lang="nl-NL" altLang="nl-NL" baseline="0" dirty="0"/>
              <a:t> opgenomen worden. Alle andere organismen die zelf de zonne-energie niet direct kunnen gebruiken zijn dus afhankelijk van de koolhydraten en de energie die daarin zit. Deze organismen breken de koolhydraten weer af tot CO2 en H2O; deze processen zijn allemaal oxidatieve processen waarbij </a:t>
            </a:r>
            <a:r>
              <a:rPr lang="nl-NL" altLang="nl-NL" baseline="0" dirty="0" err="1"/>
              <a:t>electronen</a:t>
            </a:r>
            <a:r>
              <a:rPr lang="nl-NL" altLang="nl-NL" baseline="0" dirty="0"/>
              <a:t> vrijkomen die uiteindelijk worden overgedragen op O2.</a:t>
            </a:r>
            <a:endParaRPr lang="nl-NL" altLang="nl-NL" dirty="0"/>
          </a:p>
        </p:txBody>
      </p:sp>
    </p:spTree>
    <p:extLst>
      <p:ext uri="{BB962C8B-B14F-4D97-AF65-F5344CB8AC3E}">
        <p14:creationId xmlns:p14="http://schemas.microsoft.com/office/powerpoint/2010/main" val="1409552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F769568E-F9B1-4161-8F84-6D23A6FA47C0}" type="slidenum">
              <a:rPr lang="nl-NL" altLang="nl-NL" smtClean="0">
                <a:cs typeface="Arial" charset="0"/>
              </a:rPr>
              <a:pPr eaLnBrk="1" hangingPunct="1"/>
              <a:t>6</a:t>
            </a:fld>
            <a:endParaRPr lang="nl-NL" altLang="nl-NL">
              <a:cs typeface="Arial" charset="0"/>
            </a:endParaRPr>
          </a:p>
        </p:txBody>
      </p:sp>
      <p:sp>
        <p:nvSpPr>
          <p:cNvPr id="25603" name="Rectangle 2"/>
          <p:cNvSpPr>
            <a:spLocks noGrp="1" noRot="1" noChangeAspect="1" noChangeArrowheads="1" noTextEdit="1"/>
          </p:cNvSpPr>
          <p:nvPr>
            <p:ph type="sldImg"/>
          </p:nvPr>
        </p:nvSpPr>
        <p:spPr>
          <a:xfrm>
            <a:off x="381000" y="685800"/>
            <a:ext cx="6096000" cy="3429000"/>
          </a:xfrm>
          <a:ln/>
        </p:spPr>
      </p:sp>
      <p:sp>
        <p:nvSpPr>
          <p:cNvPr id="25604" name="Rectangle 3" descr="15CO"/>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nl-NL" altLang="nl-NL" dirty="0">
              <a:cs typeface="Arial" charset="0"/>
            </a:endParaRPr>
          </a:p>
        </p:txBody>
      </p:sp>
    </p:spTree>
    <p:extLst>
      <p:ext uri="{BB962C8B-B14F-4D97-AF65-F5344CB8AC3E}">
        <p14:creationId xmlns:p14="http://schemas.microsoft.com/office/powerpoint/2010/main" val="827012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F769568E-F9B1-4161-8F84-6D23A6FA47C0}" type="slidenum">
              <a:rPr lang="nl-NL" altLang="nl-NL" smtClean="0">
                <a:cs typeface="Arial" charset="0"/>
              </a:rPr>
              <a:pPr eaLnBrk="1" hangingPunct="1"/>
              <a:t>7</a:t>
            </a:fld>
            <a:endParaRPr lang="nl-NL" altLang="nl-NL">
              <a:cs typeface="Arial" charset="0"/>
            </a:endParaRPr>
          </a:p>
        </p:txBody>
      </p:sp>
      <p:sp>
        <p:nvSpPr>
          <p:cNvPr id="25603" name="Rectangle 2"/>
          <p:cNvSpPr>
            <a:spLocks noGrp="1" noRot="1" noChangeAspect="1" noChangeArrowheads="1" noTextEdit="1"/>
          </p:cNvSpPr>
          <p:nvPr>
            <p:ph type="sldImg"/>
          </p:nvPr>
        </p:nvSpPr>
        <p:spPr>
          <a:xfrm>
            <a:off x="381000" y="685800"/>
            <a:ext cx="6096000" cy="3429000"/>
          </a:xfrm>
          <a:ln/>
        </p:spPr>
      </p:sp>
      <p:sp>
        <p:nvSpPr>
          <p:cNvPr id="25604" name="Rectangle 3" descr="15CO"/>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nl-NL" altLang="nl-NL" dirty="0">
                <a:cs typeface="Arial" charset="0"/>
              </a:rPr>
              <a:t>In</a:t>
            </a:r>
            <a:r>
              <a:rPr lang="nl-NL" altLang="nl-NL" baseline="0" dirty="0">
                <a:cs typeface="Arial" charset="0"/>
              </a:rPr>
              <a:t> deze tabel zie je een voorbeeld van het katabolisme van glucose in de glycolyse waarbij glucose omgezet wordt in 2 moleculen </a:t>
            </a:r>
            <a:r>
              <a:rPr lang="nl-NL" altLang="nl-NL" baseline="0" dirty="0" err="1">
                <a:cs typeface="Arial" charset="0"/>
              </a:rPr>
              <a:t>pyruvaat</a:t>
            </a:r>
            <a:r>
              <a:rPr lang="nl-NL" altLang="nl-NL" baseline="0" dirty="0">
                <a:cs typeface="Arial" charset="0"/>
              </a:rPr>
              <a:t>. Je ziet in de tabel ook aangegeven of de processen in de glycolyse energie kosten of energie vrijkomt. We zullen straks zien hoe deze reacties tot stand komen en we zullen zien dat de vorming en hydrolyse van ATP hier centraal in staan.</a:t>
            </a:r>
            <a:endParaRPr lang="nl-NL" altLang="nl-NL" dirty="0">
              <a:cs typeface="Arial" charset="0"/>
            </a:endParaRPr>
          </a:p>
        </p:txBody>
      </p:sp>
    </p:spTree>
    <p:extLst>
      <p:ext uri="{BB962C8B-B14F-4D97-AF65-F5344CB8AC3E}">
        <p14:creationId xmlns:p14="http://schemas.microsoft.com/office/powerpoint/2010/main" val="598452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Bij</a:t>
            </a:r>
            <a:r>
              <a:rPr lang="en-US" baseline="0" dirty="0"/>
              <a:t> </a:t>
            </a:r>
            <a:r>
              <a:rPr lang="en-US" baseline="0" dirty="0" err="1"/>
              <a:t>alle</a:t>
            </a:r>
            <a:r>
              <a:rPr lang="en-US" baseline="0" dirty="0"/>
              <a:t> </a:t>
            </a:r>
            <a:r>
              <a:rPr lang="en-US" baseline="0" dirty="0" err="1"/>
              <a:t>processen</a:t>
            </a:r>
            <a:r>
              <a:rPr lang="en-US" baseline="0" dirty="0"/>
              <a:t> </a:t>
            </a:r>
            <a:r>
              <a:rPr lang="en-US" baseline="0" dirty="0" err="1"/>
              <a:t>wordt</a:t>
            </a:r>
            <a:r>
              <a:rPr lang="en-US" baseline="0" dirty="0"/>
              <a:t> de </a:t>
            </a:r>
            <a:r>
              <a:rPr lang="en-US" baseline="0" dirty="0" err="1"/>
              <a:t>vraag</a:t>
            </a:r>
            <a:r>
              <a:rPr lang="en-US" baseline="0" dirty="0"/>
              <a:t> </a:t>
            </a:r>
            <a:r>
              <a:rPr lang="en-US" baseline="0" dirty="0" err="1"/>
              <a:t>gesteld</a:t>
            </a:r>
            <a:r>
              <a:rPr lang="en-US" baseline="0" dirty="0"/>
              <a:t> of het </a:t>
            </a:r>
            <a:r>
              <a:rPr lang="en-US" baseline="0" dirty="0" err="1"/>
              <a:t>proces</a:t>
            </a:r>
            <a:r>
              <a:rPr lang="en-US" baseline="0" dirty="0"/>
              <a:t> </a:t>
            </a:r>
            <a:r>
              <a:rPr lang="en-US" baseline="0" dirty="0" err="1"/>
              <a:t>energie</a:t>
            </a:r>
            <a:r>
              <a:rPr lang="en-US" baseline="0" dirty="0"/>
              <a:t> </a:t>
            </a:r>
            <a:r>
              <a:rPr lang="en-US" baseline="0" dirty="0" err="1"/>
              <a:t>oplevert</a:t>
            </a:r>
            <a:r>
              <a:rPr lang="en-US" baseline="0" dirty="0"/>
              <a:t> of </a:t>
            </a:r>
            <a:r>
              <a:rPr lang="en-US" baseline="0" dirty="0" err="1"/>
              <a:t>energie</a:t>
            </a:r>
            <a:r>
              <a:rPr lang="en-US" baseline="0" dirty="0"/>
              <a:t> </a:t>
            </a:r>
            <a:r>
              <a:rPr lang="en-US" baseline="0" dirty="0" err="1"/>
              <a:t>kost</a:t>
            </a:r>
            <a:r>
              <a:rPr lang="en-US" baseline="0" dirty="0"/>
              <a:t>. </a:t>
            </a:r>
            <a:r>
              <a:rPr lang="en-US" baseline="0" dirty="0" err="1"/>
              <a:t>Voor</a:t>
            </a:r>
            <a:r>
              <a:rPr lang="en-US" baseline="0" dirty="0"/>
              <a:t> </a:t>
            </a:r>
            <a:r>
              <a:rPr lang="en-US" baseline="0" dirty="0" err="1"/>
              <a:t>een</a:t>
            </a:r>
            <a:r>
              <a:rPr lang="en-US" baseline="0" dirty="0"/>
              <a:t> </a:t>
            </a:r>
            <a:r>
              <a:rPr lang="en-US" baseline="0" dirty="0" err="1"/>
              <a:t>spontaan</a:t>
            </a:r>
            <a:r>
              <a:rPr lang="en-US" baseline="0" dirty="0"/>
              <a:t> </a:t>
            </a:r>
            <a:r>
              <a:rPr lang="en-US" baseline="0" dirty="0" err="1"/>
              <a:t>proces</a:t>
            </a:r>
            <a:r>
              <a:rPr lang="en-US" baseline="0" dirty="0"/>
              <a:t> </a:t>
            </a:r>
            <a:r>
              <a:rPr lang="en-US" baseline="0" dirty="0" err="1"/>
              <a:t>geldt</a:t>
            </a:r>
            <a:r>
              <a:rPr lang="en-US" baseline="0" dirty="0"/>
              <a:t> </a:t>
            </a:r>
            <a:r>
              <a:rPr lang="en-US" baseline="0" dirty="0" err="1"/>
              <a:t>dat</a:t>
            </a:r>
            <a:r>
              <a:rPr lang="en-US" baseline="0" dirty="0"/>
              <a:t> </a:t>
            </a:r>
            <a:r>
              <a:rPr lang="en-US" baseline="0" dirty="0" err="1"/>
              <a:t>er</a:t>
            </a:r>
            <a:r>
              <a:rPr lang="en-US" baseline="0" dirty="0"/>
              <a:t> </a:t>
            </a:r>
            <a:r>
              <a:rPr lang="en-US" baseline="0" dirty="0" err="1"/>
              <a:t>energie</a:t>
            </a:r>
            <a:r>
              <a:rPr lang="en-US" baseline="0" dirty="0"/>
              <a:t> </a:t>
            </a:r>
            <a:r>
              <a:rPr lang="en-US" baseline="0" dirty="0" err="1"/>
              <a:t>moet</a:t>
            </a:r>
            <a:r>
              <a:rPr lang="en-US" baseline="0" dirty="0"/>
              <a:t> </a:t>
            </a:r>
            <a:r>
              <a:rPr lang="en-US" baseline="0" dirty="0" err="1"/>
              <a:t>vrijkomen</a:t>
            </a:r>
            <a:r>
              <a:rPr lang="en-US" baseline="0" dirty="0"/>
              <a:t>. We </a:t>
            </a:r>
            <a:r>
              <a:rPr lang="en-US" baseline="0" dirty="0" err="1"/>
              <a:t>kijken</a:t>
            </a:r>
            <a:r>
              <a:rPr lang="en-US" baseline="0" dirty="0"/>
              <a:t> </a:t>
            </a:r>
            <a:r>
              <a:rPr lang="en-US" baseline="0" dirty="0" err="1"/>
              <a:t>hierbij</a:t>
            </a:r>
            <a:r>
              <a:rPr lang="en-US" baseline="0" dirty="0"/>
              <a:t> </a:t>
            </a:r>
            <a:r>
              <a:rPr lang="en-US" baseline="0" dirty="0" err="1"/>
              <a:t>alleen</a:t>
            </a:r>
            <a:r>
              <a:rPr lang="en-US" baseline="0" dirty="0"/>
              <a:t> </a:t>
            </a:r>
            <a:r>
              <a:rPr lang="en-US" baseline="0" dirty="0" err="1"/>
              <a:t>naar</a:t>
            </a:r>
            <a:r>
              <a:rPr lang="en-US" baseline="0" dirty="0"/>
              <a:t> de begin- en </a:t>
            </a:r>
            <a:r>
              <a:rPr lang="en-US" baseline="0" dirty="0" err="1"/>
              <a:t>eindtoestand</a:t>
            </a:r>
            <a:r>
              <a:rPr lang="en-US" baseline="0" dirty="0"/>
              <a:t> van het </a:t>
            </a:r>
            <a:r>
              <a:rPr lang="en-US" baseline="0" dirty="0" err="1"/>
              <a:t>proces</a:t>
            </a:r>
            <a:r>
              <a:rPr lang="en-US" baseline="0" dirty="0"/>
              <a:t>. </a:t>
            </a:r>
            <a:r>
              <a:rPr lang="en-US" baseline="0" dirty="0" err="1"/>
              <a:t>Dit</a:t>
            </a:r>
            <a:r>
              <a:rPr lang="en-US" baseline="0" dirty="0"/>
              <a:t> </a:t>
            </a:r>
            <a:r>
              <a:rPr lang="en-US" baseline="0" dirty="0" err="1"/>
              <a:t>geldt</a:t>
            </a:r>
            <a:r>
              <a:rPr lang="en-US" baseline="0" dirty="0"/>
              <a:t> </a:t>
            </a:r>
            <a:r>
              <a:rPr lang="en-US" baseline="0" dirty="0" err="1"/>
              <a:t>voor</a:t>
            </a:r>
            <a:r>
              <a:rPr lang="en-US" baseline="0" dirty="0"/>
              <a:t> </a:t>
            </a:r>
            <a:r>
              <a:rPr lang="en-US" baseline="0" dirty="0" err="1"/>
              <a:t>alle</a:t>
            </a:r>
            <a:r>
              <a:rPr lang="en-US" baseline="0" dirty="0"/>
              <a:t> </a:t>
            </a:r>
            <a:r>
              <a:rPr lang="en-US" baseline="0" dirty="0" err="1"/>
              <a:t>processen</a:t>
            </a:r>
            <a:r>
              <a:rPr lang="en-US" baseline="0" dirty="0"/>
              <a:t> </a:t>
            </a:r>
            <a:r>
              <a:rPr lang="en-US" baseline="0" dirty="0" err="1"/>
              <a:t>waar</a:t>
            </a:r>
            <a:r>
              <a:rPr lang="en-US" baseline="0" dirty="0"/>
              <a:t> we </a:t>
            </a:r>
            <a:r>
              <a:rPr lang="en-US" baseline="0" dirty="0" err="1"/>
              <a:t>naar</a:t>
            </a:r>
            <a:r>
              <a:rPr lang="en-US" baseline="0" dirty="0"/>
              <a:t> </a:t>
            </a:r>
            <a:r>
              <a:rPr lang="en-US" baseline="0" dirty="0" err="1"/>
              <a:t>gaan</a:t>
            </a:r>
            <a:r>
              <a:rPr lang="en-US" baseline="0" dirty="0"/>
              <a:t> </a:t>
            </a:r>
            <a:r>
              <a:rPr lang="en-US" baseline="0" dirty="0" err="1"/>
              <a:t>kijken</a:t>
            </a:r>
            <a:r>
              <a:rPr lang="en-US" baseline="0" dirty="0"/>
              <a:t>; </a:t>
            </a:r>
            <a:r>
              <a:rPr lang="en-US" baseline="0" dirty="0" err="1"/>
              <a:t>maken</a:t>
            </a:r>
            <a:r>
              <a:rPr lang="en-US" baseline="0" dirty="0"/>
              <a:t> of </a:t>
            </a:r>
            <a:r>
              <a:rPr lang="en-US" baseline="0" dirty="0" err="1"/>
              <a:t>verbreken</a:t>
            </a:r>
            <a:r>
              <a:rPr lang="en-US" baseline="0" dirty="0"/>
              <a:t> van </a:t>
            </a:r>
            <a:r>
              <a:rPr lang="en-US" baseline="0" dirty="0" err="1"/>
              <a:t>covalente</a:t>
            </a:r>
            <a:r>
              <a:rPr lang="en-US" baseline="0" dirty="0"/>
              <a:t> </a:t>
            </a:r>
            <a:r>
              <a:rPr lang="en-US" baseline="0" dirty="0" err="1"/>
              <a:t>bindingen</a:t>
            </a:r>
            <a:r>
              <a:rPr lang="en-US" baseline="0" dirty="0"/>
              <a:t>, maar </a:t>
            </a:r>
            <a:r>
              <a:rPr lang="en-US" baseline="0" dirty="0" err="1"/>
              <a:t>ook</a:t>
            </a:r>
            <a:r>
              <a:rPr lang="en-US" baseline="0" dirty="0"/>
              <a:t> </a:t>
            </a:r>
            <a:r>
              <a:rPr lang="en-US" baseline="0" dirty="0" err="1"/>
              <a:t>interacties</a:t>
            </a:r>
            <a:r>
              <a:rPr lang="en-US" baseline="0" dirty="0"/>
              <a:t> </a:t>
            </a:r>
            <a:r>
              <a:rPr lang="en-US" baseline="0" dirty="0" err="1"/>
              <a:t>tussen</a:t>
            </a:r>
            <a:r>
              <a:rPr lang="en-US" baseline="0" dirty="0"/>
              <a:t> </a:t>
            </a:r>
            <a:r>
              <a:rPr lang="en-US" baseline="0" dirty="0" err="1"/>
              <a:t>moleculen</a:t>
            </a:r>
            <a:r>
              <a:rPr lang="en-US" baseline="0" dirty="0"/>
              <a:t> die </a:t>
            </a:r>
            <a:r>
              <a:rPr lang="en-US" baseline="0" dirty="0" err="1"/>
              <a:t>energie</a:t>
            </a:r>
            <a:r>
              <a:rPr lang="en-US" baseline="0" dirty="0"/>
              <a:t> </a:t>
            </a:r>
            <a:r>
              <a:rPr lang="en-US" baseline="0" dirty="0" err="1"/>
              <a:t>kosten</a:t>
            </a:r>
            <a:r>
              <a:rPr lang="en-US" baseline="0" dirty="0"/>
              <a:t> of </a:t>
            </a:r>
            <a:r>
              <a:rPr lang="en-US" baseline="0" dirty="0" err="1"/>
              <a:t>opleveren</a:t>
            </a:r>
            <a:r>
              <a:rPr lang="en-US" baseline="0" dirty="0"/>
              <a:t>. </a:t>
            </a:r>
            <a:r>
              <a:rPr lang="en-US" baseline="0" dirty="0" err="1"/>
              <a:t>Als</a:t>
            </a:r>
            <a:r>
              <a:rPr lang="en-US" baseline="0" dirty="0"/>
              <a:t> </a:t>
            </a:r>
            <a:r>
              <a:rPr lang="en-US" baseline="0" dirty="0" err="1"/>
              <a:t>voorbeeld</a:t>
            </a:r>
            <a:r>
              <a:rPr lang="en-US" baseline="0" dirty="0"/>
              <a:t> </a:t>
            </a:r>
            <a:r>
              <a:rPr lang="en-US" baseline="0" dirty="0" err="1"/>
              <a:t>nemen</a:t>
            </a:r>
            <a:r>
              <a:rPr lang="en-US" baseline="0" dirty="0"/>
              <a:t> we </a:t>
            </a:r>
            <a:r>
              <a:rPr lang="en-US" baseline="0" dirty="0" err="1"/>
              <a:t>weer</a:t>
            </a:r>
            <a:r>
              <a:rPr lang="en-US" baseline="0" dirty="0"/>
              <a:t> de </a:t>
            </a:r>
            <a:r>
              <a:rPr lang="en-US" baseline="0" dirty="0" err="1"/>
              <a:t>hydrolyse</a:t>
            </a:r>
            <a:r>
              <a:rPr lang="en-US" baseline="0" dirty="0"/>
              <a:t> van ATP, maar </a:t>
            </a:r>
            <a:r>
              <a:rPr lang="en-US" baseline="0" dirty="0" err="1"/>
              <a:t>een</a:t>
            </a:r>
            <a:r>
              <a:rPr lang="en-US" baseline="0" dirty="0"/>
              <a:t> </a:t>
            </a:r>
            <a:r>
              <a:rPr lang="en-US" baseline="0" dirty="0" err="1"/>
              <a:t>bal</a:t>
            </a:r>
            <a:r>
              <a:rPr lang="en-US" baseline="0" dirty="0"/>
              <a:t> die </a:t>
            </a:r>
            <a:r>
              <a:rPr lang="en-US" baseline="0" dirty="0" err="1"/>
              <a:t>naar</a:t>
            </a:r>
            <a:r>
              <a:rPr lang="en-US" baseline="0" dirty="0"/>
              <a:t> </a:t>
            </a:r>
            <a:r>
              <a:rPr lang="en-US" baseline="0" dirty="0" err="1"/>
              <a:t>beneden</a:t>
            </a:r>
            <a:r>
              <a:rPr lang="en-US" baseline="0" dirty="0"/>
              <a:t> </a:t>
            </a:r>
            <a:r>
              <a:rPr lang="en-US" baseline="0" dirty="0" err="1"/>
              <a:t>rolt</a:t>
            </a:r>
            <a:r>
              <a:rPr lang="en-US" baseline="0" dirty="0"/>
              <a:t>; </a:t>
            </a:r>
            <a:r>
              <a:rPr lang="en-US" baseline="0" dirty="0" err="1"/>
              <a:t>bij</a:t>
            </a:r>
            <a:r>
              <a:rPr lang="en-US" baseline="0" dirty="0"/>
              <a:t> </a:t>
            </a:r>
            <a:r>
              <a:rPr lang="en-US" baseline="0" dirty="0" err="1"/>
              <a:t>beide</a:t>
            </a:r>
            <a:r>
              <a:rPr lang="en-US" baseline="0" dirty="0"/>
              <a:t> </a:t>
            </a:r>
            <a:r>
              <a:rPr lang="en-US" baseline="0" dirty="0" err="1"/>
              <a:t>processen</a:t>
            </a:r>
            <a:r>
              <a:rPr lang="en-US" baseline="0" dirty="0"/>
              <a:t> </a:t>
            </a:r>
            <a:r>
              <a:rPr lang="en-US" baseline="0" dirty="0" err="1"/>
              <a:t>komt</a:t>
            </a:r>
            <a:r>
              <a:rPr lang="en-US" baseline="0" dirty="0"/>
              <a:t> </a:t>
            </a:r>
            <a:r>
              <a:rPr lang="en-US" baseline="0" dirty="0" err="1"/>
              <a:t>energie</a:t>
            </a:r>
            <a:r>
              <a:rPr lang="en-US" baseline="0" dirty="0"/>
              <a:t> </a:t>
            </a:r>
            <a:r>
              <a:rPr lang="en-US" baseline="0" dirty="0" err="1"/>
              <a:t>vrij</a:t>
            </a:r>
            <a:r>
              <a:rPr lang="en-US" baseline="0" dirty="0"/>
              <a:t>. In </a:t>
            </a:r>
            <a:r>
              <a:rPr lang="en-US" baseline="0" dirty="0" err="1"/>
              <a:t>chemische</a:t>
            </a:r>
            <a:r>
              <a:rPr lang="en-US" baseline="0" dirty="0"/>
              <a:t> </a:t>
            </a:r>
            <a:r>
              <a:rPr lang="en-US" baseline="0" dirty="0" err="1"/>
              <a:t>processen</a:t>
            </a:r>
            <a:r>
              <a:rPr lang="en-US" baseline="0" dirty="0"/>
              <a:t> </a:t>
            </a:r>
            <a:r>
              <a:rPr lang="en-US" baseline="0" dirty="0" err="1"/>
              <a:t>gebruiken</a:t>
            </a:r>
            <a:r>
              <a:rPr lang="en-US" baseline="0" dirty="0"/>
              <a:t> we de </a:t>
            </a:r>
            <a:r>
              <a:rPr lang="en-US" baseline="0" dirty="0" err="1"/>
              <a:t>vrije</a:t>
            </a:r>
            <a:r>
              <a:rPr lang="en-US" baseline="0" dirty="0"/>
              <a:t> </a:t>
            </a:r>
            <a:r>
              <a:rPr lang="en-US" baseline="0" dirty="0" err="1"/>
              <a:t>energie</a:t>
            </a:r>
            <a:r>
              <a:rPr lang="en-US" baseline="0" dirty="0"/>
              <a:t> en de </a:t>
            </a:r>
            <a:r>
              <a:rPr lang="en-US" baseline="0" dirty="0" err="1"/>
              <a:t>veranderingen</a:t>
            </a:r>
            <a:r>
              <a:rPr lang="en-US" baseline="0" dirty="0"/>
              <a:t> </a:t>
            </a:r>
            <a:r>
              <a:rPr lang="en-US" baseline="0" dirty="0" err="1"/>
              <a:t>daarvan</a:t>
            </a:r>
            <a:r>
              <a:rPr lang="en-US" baseline="0" dirty="0"/>
              <a:t> </a:t>
            </a:r>
            <a:r>
              <a:rPr lang="en-US" baseline="0" dirty="0" err="1"/>
              <a:t>tussen</a:t>
            </a:r>
            <a:r>
              <a:rPr lang="en-US" baseline="0" dirty="0"/>
              <a:t> 2 </a:t>
            </a:r>
            <a:r>
              <a:rPr lang="en-US" baseline="0" dirty="0" err="1"/>
              <a:t>verschillende</a:t>
            </a:r>
            <a:r>
              <a:rPr lang="en-US" baseline="0" dirty="0"/>
              <a:t> </a:t>
            </a:r>
            <a:r>
              <a:rPr lang="en-US" baseline="0" dirty="0" err="1"/>
              <a:t>toestanden</a:t>
            </a:r>
            <a:r>
              <a:rPr lang="en-US" baseline="0" dirty="0"/>
              <a:t> </a:t>
            </a:r>
            <a:r>
              <a:rPr lang="en-US" baseline="0" dirty="0" err="1"/>
              <a:t>om</a:t>
            </a:r>
            <a:r>
              <a:rPr lang="en-US" baseline="0" dirty="0"/>
              <a:t> </a:t>
            </a:r>
            <a:r>
              <a:rPr lang="en-US" baseline="0" dirty="0" err="1"/>
              <a:t>te</a:t>
            </a:r>
            <a:r>
              <a:rPr lang="en-US" baseline="0" dirty="0"/>
              <a:t> </a:t>
            </a:r>
            <a:r>
              <a:rPr lang="en-US" baseline="0" dirty="0" err="1"/>
              <a:t>bepalen</a:t>
            </a:r>
            <a:r>
              <a:rPr lang="en-US" baseline="0" dirty="0"/>
              <a:t> of </a:t>
            </a:r>
            <a:r>
              <a:rPr lang="en-US" baseline="0" dirty="0" err="1"/>
              <a:t>een</a:t>
            </a:r>
            <a:r>
              <a:rPr lang="en-US" baseline="0" dirty="0"/>
              <a:t> </a:t>
            </a:r>
            <a:r>
              <a:rPr lang="en-US" baseline="0" dirty="0" err="1"/>
              <a:t>proces</a:t>
            </a:r>
            <a:r>
              <a:rPr lang="en-US" baseline="0" dirty="0"/>
              <a:t> </a:t>
            </a:r>
            <a:r>
              <a:rPr lang="en-US" baseline="0" dirty="0" err="1"/>
              <a:t>spontaan</a:t>
            </a:r>
            <a:r>
              <a:rPr lang="en-US" baseline="0" dirty="0"/>
              <a:t> is of </a:t>
            </a:r>
            <a:r>
              <a:rPr lang="en-US" baseline="0" dirty="0" err="1"/>
              <a:t>niet</a:t>
            </a:r>
            <a:r>
              <a:rPr lang="en-US" baseline="0" dirty="0"/>
              <a:t>.</a:t>
            </a:r>
            <a:endParaRPr lang="en-US" dirty="0"/>
          </a:p>
        </p:txBody>
      </p:sp>
      <p:sp>
        <p:nvSpPr>
          <p:cNvPr id="4" name="Slide Number Placeholder 3"/>
          <p:cNvSpPr>
            <a:spLocks noGrp="1"/>
          </p:cNvSpPr>
          <p:nvPr>
            <p:ph type="sldNum" sz="quarter" idx="10"/>
          </p:nvPr>
        </p:nvSpPr>
        <p:spPr/>
        <p:txBody>
          <a:bodyPr/>
          <a:lstStyle/>
          <a:p>
            <a:fld id="{93B92FCE-4C32-445F-BA07-5A80799B648A}" type="slidenum">
              <a:rPr lang="en-US" altLang="nl-NL" smtClean="0"/>
              <a:pPr/>
              <a:t>8</a:t>
            </a:fld>
            <a:endParaRPr lang="en-US" altLang="nl-NL"/>
          </a:p>
        </p:txBody>
      </p:sp>
    </p:spTree>
    <p:extLst>
      <p:ext uri="{BB962C8B-B14F-4D97-AF65-F5344CB8AC3E}">
        <p14:creationId xmlns:p14="http://schemas.microsoft.com/office/powerpoint/2010/main" val="1528190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descr="15CO"/>
          <p:cNvSpPr>
            <a:spLocks noGrp="1" noChangeArrowheads="1"/>
          </p:cNvSpPr>
          <p:nvPr>
            <p:ph type="sldNum" sz="quarter" idx="5"/>
          </p:nvPr>
        </p:nvSpPr>
        <p:spPr>
          <a:ln/>
        </p:spPr>
        <p:txBody>
          <a:bodyPr/>
          <a:lstStyle/>
          <a:p>
            <a:fld id="{A47961E1-7FC1-439C-AA2A-FC7D55361941}" type="slidenum">
              <a:rPr lang="en-US" altLang="nl-NL"/>
              <a:pPr/>
              <a:t>9</a:t>
            </a:fld>
            <a:endParaRPr lang="en-US" altLang="nl-NL"/>
          </a:p>
        </p:txBody>
      </p:sp>
      <p:sp>
        <p:nvSpPr>
          <p:cNvPr id="90114" name="Rectangle 2"/>
          <p:cNvSpPr>
            <a:spLocks noGrp="1" noRot="1" noChangeAspect="1" noChangeArrowheads="1" noTextEdit="1"/>
          </p:cNvSpPr>
          <p:nvPr>
            <p:ph type="sldImg"/>
          </p:nvPr>
        </p:nvSpPr>
        <p:spPr>
          <a:xfrm>
            <a:off x="381000" y="685800"/>
            <a:ext cx="6096000" cy="3429000"/>
          </a:xfrm>
          <a:ln/>
        </p:spPr>
      </p:sp>
      <p:sp>
        <p:nvSpPr>
          <p:cNvPr id="90115" name="Rectangle 3" descr="15CO"/>
          <p:cNvSpPr>
            <a:spLocks noGrp="1" noChangeArrowheads="1"/>
          </p:cNvSpPr>
          <p:nvPr>
            <p:ph type="body" idx="1"/>
          </p:nvPr>
        </p:nvSpPr>
        <p:spPr/>
        <p:txBody>
          <a:bodyPr/>
          <a:lstStyle/>
          <a:p>
            <a:r>
              <a:rPr lang="nl-NL" altLang="nl-NL" dirty="0"/>
              <a:t>Bijvoorbeeld van glucose naar co2 en H2o is </a:t>
            </a:r>
            <a:r>
              <a:rPr lang="nl-NL" altLang="nl-NL" dirty="0" err="1"/>
              <a:t>exergoon</a:t>
            </a:r>
            <a:r>
              <a:rPr lang="nl-NL" altLang="nl-NL" dirty="0"/>
              <a:t>: er komt energie vrij, delta G is negatief</a:t>
            </a:r>
          </a:p>
          <a:p>
            <a:endParaRPr lang="nl-NL" altLang="nl-NL" dirty="0"/>
          </a:p>
          <a:p>
            <a:r>
              <a:rPr lang="nl-NL" altLang="nl-NL" dirty="0"/>
              <a:t>Van ADP naar ATP kost energie, dus delta G positief</a:t>
            </a:r>
          </a:p>
          <a:p>
            <a:endParaRPr lang="nl-NL" altLang="nl-NL" dirty="0"/>
          </a:p>
          <a:p>
            <a:r>
              <a:rPr lang="nl-NL" altLang="nl-NL" dirty="0"/>
              <a:t>Equilibrium: als de delta G plus of min maximaal 1 </a:t>
            </a:r>
            <a:r>
              <a:rPr lang="nl-NL" altLang="nl-NL" dirty="0" err="1"/>
              <a:t>kcalorie</a:t>
            </a:r>
            <a:r>
              <a:rPr lang="nl-NL" altLang="nl-NL" dirty="0"/>
              <a:t> is, oftewel 4 </a:t>
            </a:r>
            <a:r>
              <a:rPr lang="nl-NL" altLang="nl-NL" dirty="0" err="1"/>
              <a:t>kiloJoules</a:t>
            </a:r>
            <a:endParaRPr lang="nl-NL" altLang="nl-NL" dirty="0"/>
          </a:p>
          <a:p>
            <a:endParaRPr lang="nl-NL" altLang="nl-NL" dirty="0"/>
          </a:p>
          <a:p>
            <a:endParaRPr lang="nl-NL" altLang="nl-NL" dirty="0"/>
          </a:p>
          <a:p>
            <a:r>
              <a:rPr lang="nl-NL" altLang="nl-NL" dirty="0"/>
              <a:t>Minder energie is stabieler, gunstiger voor systeem, dus naar minder energie is spontaan proces. Boek dat van een kast valt.</a:t>
            </a:r>
          </a:p>
        </p:txBody>
      </p:sp>
    </p:spTree>
    <p:extLst>
      <p:ext uri="{BB962C8B-B14F-4D97-AF65-F5344CB8AC3E}">
        <p14:creationId xmlns:p14="http://schemas.microsoft.com/office/powerpoint/2010/main" val="220240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descr="15CO"/>
          <p:cNvSpPr>
            <a:spLocks noGrp="1" noChangeArrowheads="1"/>
          </p:cNvSpPr>
          <p:nvPr>
            <p:ph type="sldNum" sz="quarter" idx="5"/>
          </p:nvPr>
        </p:nvSpPr>
        <p:spPr>
          <a:ln/>
        </p:spPr>
        <p:txBody>
          <a:bodyPr/>
          <a:lstStyle/>
          <a:p>
            <a:fld id="{B09AAA37-25CD-42A0-8D19-5D49B962FB8A}" type="slidenum">
              <a:rPr lang="en-US" altLang="nl-NL"/>
              <a:pPr/>
              <a:t>10</a:t>
            </a:fld>
            <a:endParaRPr lang="en-US" altLang="nl-NL"/>
          </a:p>
        </p:txBody>
      </p:sp>
      <p:sp>
        <p:nvSpPr>
          <p:cNvPr id="156674" name="Rectangle 2"/>
          <p:cNvSpPr>
            <a:spLocks noGrp="1" noRot="1" noChangeAspect="1" noChangeArrowheads="1" noTextEdit="1"/>
          </p:cNvSpPr>
          <p:nvPr>
            <p:ph type="sldImg"/>
          </p:nvPr>
        </p:nvSpPr>
        <p:spPr>
          <a:xfrm>
            <a:off x="381000" y="685800"/>
            <a:ext cx="6096000" cy="3429000"/>
          </a:xfrm>
          <a:ln/>
        </p:spPr>
      </p:sp>
      <p:sp>
        <p:nvSpPr>
          <p:cNvPr id="156675" name="Rectangle 3" descr="15CO"/>
          <p:cNvSpPr>
            <a:spLocks noGrp="1" noChangeArrowheads="1"/>
          </p:cNvSpPr>
          <p:nvPr>
            <p:ph type="body" idx="1"/>
          </p:nvPr>
        </p:nvSpPr>
        <p:spPr/>
        <p:txBody>
          <a:bodyPr/>
          <a:lstStyle/>
          <a:p>
            <a:r>
              <a:rPr lang="nl-NL" altLang="nl-NL" dirty="0"/>
              <a:t>Bij de bepaling</a:t>
            </a:r>
            <a:r>
              <a:rPr lang="nl-NL" altLang="nl-NL" baseline="0" dirty="0"/>
              <a:t> van de vrij energie moeten we wel rekening houden onder welke condities de verandering plaats vindt. Omdat we voornamelijk met reacties bezig zullen zijn kunnen we in het algemeen zeggen dat voor elke reactie geldt dat de vrije energie onder elke omstandigheid gerelateerd is aan de vrije energieverandering onder standaard condities. Deze vergelijking geldt onder alle omstandigheden.</a:t>
            </a:r>
            <a:endParaRPr lang="nl-NL" altLang="nl-NL" dirty="0"/>
          </a:p>
        </p:txBody>
      </p:sp>
    </p:spTree>
    <p:extLst>
      <p:ext uri="{BB962C8B-B14F-4D97-AF65-F5344CB8AC3E}">
        <p14:creationId xmlns:p14="http://schemas.microsoft.com/office/powerpoint/2010/main" val="1748598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descr="15CO"/>
          <p:cNvSpPr>
            <a:spLocks noGrp="1" noChangeArrowheads="1"/>
          </p:cNvSpPr>
          <p:nvPr>
            <p:ph type="sldNum" sz="quarter" idx="5"/>
          </p:nvPr>
        </p:nvSpPr>
        <p:spPr>
          <a:ln/>
        </p:spPr>
        <p:txBody>
          <a:bodyPr/>
          <a:lstStyle/>
          <a:p>
            <a:fld id="{0264E405-D26B-48E5-9787-4E2DA2C878E9}" type="slidenum">
              <a:rPr lang="en-US" altLang="nl-NL"/>
              <a:pPr/>
              <a:t>11</a:t>
            </a:fld>
            <a:endParaRPr lang="en-US" altLang="nl-NL"/>
          </a:p>
        </p:txBody>
      </p:sp>
      <p:sp>
        <p:nvSpPr>
          <p:cNvPr id="102402" name="Rectangle 2"/>
          <p:cNvSpPr>
            <a:spLocks noGrp="1" noRot="1" noChangeAspect="1" noChangeArrowheads="1" noTextEdit="1"/>
          </p:cNvSpPr>
          <p:nvPr>
            <p:ph type="sldImg"/>
          </p:nvPr>
        </p:nvSpPr>
        <p:spPr>
          <a:xfrm>
            <a:off x="381000" y="685800"/>
            <a:ext cx="6096000" cy="3429000"/>
          </a:xfrm>
          <a:ln/>
        </p:spPr>
      </p:sp>
      <p:sp>
        <p:nvSpPr>
          <p:cNvPr id="102403" name="Rectangle 3" descr="15CO"/>
          <p:cNvSpPr>
            <a:spLocks noGrp="1" noChangeArrowheads="1"/>
          </p:cNvSpPr>
          <p:nvPr>
            <p:ph type="body" idx="1"/>
          </p:nvPr>
        </p:nvSpPr>
        <p:spPr/>
        <p:txBody>
          <a:bodyPr/>
          <a:lstStyle/>
          <a:p>
            <a:r>
              <a:rPr lang="nl-NL" altLang="nl-NL" dirty="0"/>
              <a:t>Het gaat dus om de evenwichten in de verhoudingen, niet om absolute concentraties.</a:t>
            </a:r>
            <a:r>
              <a:rPr lang="nl-NL" altLang="nl-NL" baseline="0" dirty="0"/>
              <a:t> </a:t>
            </a:r>
            <a:r>
              <a:rPr lang="nl-NL" altLang="nl-NL" dirty="0"/>
              <a:t>Evenwichten komen bij </a:t>
            </a:r>
            <a:r>
              <a:rPr lang="nl-NL" altLang="nl-NL" dirty="0" err="1"/>
              <a:t>metabole</a:t>
            </a:r>
            <a:r>
              <a:rPr lang="nl-NL" altLang="nl-NL" dirty="0"/>
              <a:t> routes veel voor, vaak wordt 1 enzym gebruikt voor de reactie, beide kanten op.</a:t>
            </a:r>
          </a:p>
        </p:txBody>
      </p:sp>
    </p:spTree>
    <p:extLst>
      <p:ext uri="{BB962C8B-B14F-4D97-AF65-F5344CB8AC3E}">
        <p14:creationId xmlns:p14="http://schemas.microsoft.com/office/powerpoint/2010/main" val="382574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nl-NL"/>
              <a:t>Titelstijl van model bewerken</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l-NL"/>
              <a:t>Klik om de ondertitelstijl van het model te bewerken</a:t>
            </a:r>
          </a:p>
        </p:txBody>
      </p:sp>
      <p:sp>
        <p:nvSpPr>
          <p:cNvPr id="4" name="Rectangle 4"/>
          <p:cNvSpPr>
            <a:spLocks noGrp="1" noChangeArrowheads="1"/>
          </p:cNvSpPr>
          <p:nvPr>
            <p:ph type="dt" sz="half" idx="10"/>
          </p:nvPr>
        </p:nvSpPr>
        <p:spPr>
          <a:ln/>
        </p:spPr>
        <p:txBody>
          <a:bodyPr/>
          <a:lstStyle>
            <a:lvl1pPr>
              <a:defRPr/>
            </a:lvl1pPr>
          </a:lstStyle>
          <a:p>
            <a:endParaRPr lang="en-US" altLang="nl-NL"/>
          </a:p>
        </p:txBody>
      </p:sp>
      <p:sp>
        <p:nvSpPr>
          <p:cNvPr id="5" name="Rectangle 5"/>
          <p:cNvSpPr>
            <a:spLocks noGrp="1" noChangeArrowheads="1"/>
          </p:cNvSpPr>
          <p:nvPr>
            <p:ph type="ftr" sz="quarter" idx="11"/>
          </p:nvPr>
        </p:nvSpPr>
        <p:spPr>
          <a:ln/>
        </p:spPr>
        <p:txBody>
          <a:bodyPr/>
          <a:lstStyle>
            <a:lvl1pPr>
              <a:defRPr/>
            </a:lvl1pPr>
          </a:lstStyle>
          <a:p>
            <a:endParaRPr lang="en-US" altLang="nl-NL"/>
          </a:p>
        </p:txBody>
      </p:sp>
      <p:sp>
        <p:nvSpPr>
          <p:cNvPr id="6" name="Rectangle 6"/>
          <p:cNvSpPr>
            <a:spLocks noGrp="1" noChangeArrowheads="1"/>
          </p:cNvSpPr>
          <p:nvPr>
            <p:ph type="sldNum" sz="quarter" idx="12"/>
          </p:nvPr>
        </p:nvSpPr>
        <p:spPr>
          <a:ln/>
        </p:spPr>
        <p:txBody>
          <a:bodyPr/>
          <a:lstStyle>
            <a:lvl1pPr>
              <a:defRPr/>
            </a:lvl1pPr>
          </a:lstStyle>
          <a:p>
            <a:fld id="{EB242856-05C8-47ED-9330-18848B2FA221}" type="slidenum">
              <a:rPr lang="en-US" altLang="nl-NL" smtClean="0"/>
              <a:pPr/>
              <a:t>‹nr.›</a:t>
            </a:fld>
            <a:endParaRPr lang="en-US" altLang="nl-NL"/>
          </a:p>
        </p:txBody>
      </p:sp>
    </p:spTree>
    <p:extLst>
      <p:ext uri="{BB962C8B-B14F-4D97-AF65-F5344CB8AC3E}">
        <p14:creationId xmlns:p14="http://schemas.microsoft.com/office/powerpoint/2010/main" val="1676682844"/>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Titelstijl van model bewerken</a:t>
            </a:r>
          </a:p>
        </p:txBody>
      </p:sp>
      <p:sp>
        <p:nvSpPr>
          <p:cNvPr id="3" name="Vertical Text Placeholder 2"/>
          <p:cNvSpPr>
            <a:spLocks noGrp="1"/>
          </p:cNvSpPr>
          <p:nvPr>
            <p:ph type="body" orient="vert" idx="1"/>
          </p:nvPr>
        </p:nvSpPr>
        <p:spPr/>
        <p:txBody>
          <a:bodyPr vert="eaVert"/>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Rectangle 4"/>
          <p:cNvSpPr>
            <a:spLocks noGrp="1" noChangeArrowheads="1"/>
          </p:cNvSpPr>
          <p:nvPr>
            <p:ph type="dt" sz="half" idx="10"/>
          </p:nvPr>
        </p:nvSpPr>
        <p:spPr>
          <a:ln/>
        </p:spPr>
        <p:txBody>
          <a:bodyPr/>
          <a:lstStyle>
            <a:lvl1pPr>
              <a:defRPr/>
            </a:lvl1pPr>
          </a:lstStyle>
          <a:p>
            <a:endParaRPr lang="en-US" altLang="nl-NL"/>
          </a:p>
        </p:txBody>
      </p:sp>
      <p:sp>
        <p:nvSpPr>
          <p:cNvPr id="5" name="Rectangle 5"/>
          <p:cNvSpPr>
            <a:spLocks noGrp="1" noChangeArrowheads="1"/>
          </p:cNvSpPr>
          <p:nvPr>
            <p:ph type="ftr" sz="quarter" idx="11"/>
          </p:nvPr>
        </p:nvSpPr>
        <p:spPr>
          <a:ln/>
        </p:spPr>
        <p:txBody>
          <a:bodyPr/>
          <a:lstStyle>
            <a:lvl1pPr>
              <a:defRPr/>
            </a:lvl1pPr>
          </a:lstStyle>
          <a:p>
            <a:endParaRPr lang="en-US" altLang="nl-NL"/>
          </a:p>
        </p:txBody>
      </p:sp>
      <p:sp>
        <p:nvSpPr>
          <p:cNvPr id="6" name="Rectangle 6"/>
          <p:cNvSpPr>
            <a:spLocks noGrp="1" noChangeArrowheads="1"/>
          </p:cNvSpPr>
          <p:nvPr>
            <p:ph type="sldNum" sz="quarter" idx="12"/>
          </p:nvPr>
        </p:nvSpPr>
        <p:spPr>
          <a:ln/>
        </p:spPr>
        <p:txBody>
          <a:bodyPr/>
          <a:lstStyle>
            <a:lvl1pPr>
              <a:defRPr/>
            </a:lvl1pPr>
          </a:lstStyle>
          <a:p>
            <a:fld id="{EB242856-05C8-47ED-9330-18848B2FA221}" type="slidenum">
              <a:rPr lang="en-US" altLang="nl-NL" smtClean="0"/>
              <a:pPr/>
              <a:t>‹nr.›</a:t>
            </a:fld>
            <a:endParaRPr lang="en-US" altLang="nl-NL"/>
          </a:p>
        </p:txBody>
      </p:sp>
    </p:spTree>
    <p:extLst>
      <p:ext uri="{BB962C8B-B14F-4D97-AF65-F5344CB8AC3E}">
        <p14:creationId xmlns:p14="http://schemas.microsoft.com/office/powerpoint/2010/main" val="141113104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76785" y="333375"/>
            <a:ext cx="2880783" cy="5792788"/>
          </a:xfrm>
        </p:spPr>
        <p:txBody>
          <a:bodyPr vert="eaVert"/>
          <a:lstStyle/>
          <a:p>
            <a:r>
              <a:rPr lang="nl-NL"/>
              <a:t>Titelstijl van model bewerken</a:t>
            </a:r>
          </a:p>
        </p:txBody>
      </p:sp>
      <p:sp>
        <p:nvSpPr>
          <p:cNvPr id="3" name="Vertical Text Placeholder 2"/>
          <p:cNvSpPr>
            <a:spLocks noGrp="1"/>
          </p:cNvSpPr>
          <p:nvPr>
            <p:ph type="body" orient="vert" idx="1"/>
          </p:nvPr>
        </p:nvSpPr>
        <p:spPr>
          <a:xfrm>
            <a:off x="334434" y="333375"/>
            <a:ext cx="8439151" cy="5792788"/>
          </a:xfrm>
        </p:spPr>
        <p:txBody>
          <a:bodyPr vert="eaVert"/>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Rectangle 4"/>
          <p:cNvSpPr>
            <a:spLocks noGrp="1" noChangeArrowheads="1"/>
          </p:cNvSpPr>
          <p:nvPr>
            <p:ph type="dt" sz="half" idx="10"/>
          </p:nvPr>
        </p:nvSpPr>
        <p:spPr>
          <a:ln/>
        </p:spPr>
        <p:txBody>
          <a:bodyPr/>
          <a:lstStyle>
            <a:lvl1pPr>
              <a:defRPr/>
            </a:lvl1pPr>
          </a:lstStyle>
          <a:p>
            <a:endParaRPr lang="en-US" altLang="nl-NL"/>
          </a:p>
        </p:txBody>
      </p:sp>
      <p:sp>
        <p:nvSpPr>
          <p:cNvPr id="5" name="Rectangle 5"/>
          <p:cNvSpPr>
            <a:spLocks noGrp="1" noChangeArrowheads="1"/>
          </p:cNvSpPr>
          <p:nvPr>
            <p:ph type="ftr" sz="quarter" idx="11"/>
          </p:nvPr>
        </p:nvSpPr>
        <p:spPr>
          <a:ln/>
        </p:spPr>
        <p:txBody>
          <a:bodyPr/>
          <a:lstStyle>
            <a:lvl1pPr>
              <a:defRPr/>
            </a:lvl1pPr>
          </a:lstStyle>
          <a:p>
            <a:endParaRPr lang="en-US" altLang="nl-NL"/>
          </a:p>
        </p:txBody>
      </p:sp>
      <p:sp>
        <p:nvSpPr>
          <p:cNvPr id="6" name="Rectangle 6"/>
          <p:cNvSpPr>
            <a:spLocks noGrp="1" noChangeArrowheads="1"/>
          </p:cNvSpPr>
          <p:nvPr>
            <p:ph type="sldNum" sz="quarter" idx="12"/>
          </p:nvPr>
        </p:nvSpPr>
        <p:spPr>
          <a:ln/>
        </p:spPr>
        <p:txBody>
          <a:bodyPr/>
          <a:lstStyle>
            <a:lvl1pPr>
              <a:defRPr/>
            </a:lvl1pPr>
          </a:lstStyle>
          <a:p>
            <a:fld id="{EB242856-05C8-47ED-9330-18848B2FA221}" type="slidenum">
              <a:rPr lang="en-US" altLang="nl-NL" smtClean="0"/>
              <a:pPr/>
              <a:t>‹nr.›</a:t>
            </a:fld>
            <a:endParaRPr lang="en-US" altLang="nl-NL"/>
          </a:p>
        </p:txBody>
      </p:sp>
    </p:spTree>
    <p:extLst>
      <p:ext uri="{BB962C8B-B14F-4D97-AF65-F5344CB8AC3E}">
        <p14:creationId xmlns:p14="http://schemas.microsoft.com/office/powerpoint/2010/main" val="70143075"/>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Titelstijl van model bewerken</a:t>
            </a:r>
          </a:p>
        </p:txBody>
      </p:sp>
      <p:sp>
        <p:nvSpPr>
          <p:cNvPr id="3" name="Content Placeholder 2"/>
          <p:cNvSpPr>
            <a:spLocks noGrp="1"/>
          </p:cNvSpPr>
          <p:nvPr>
            <p:ph idx="1"/>
          </p:nvPr>
        </p:nvSpPr>
        <p:spPr/>
        <p:txBody>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Rectangle 4"/>
          <p:cNvSpPr>
            <a:spLocks noGrp="1" noChangeArrowheads="1"/>
          </p:cNvSpPr>
          <p:nvPr>
            <p:ph type="dt" sz="half" idx="10"/>
          </p:nvPr>
        </p:nvSpPr>
        <p:spPr>
          <a:ln/>
        </p:spPr>
        <p:txBody>
          <a:bodyPr/>
          <a:lstStyle>
            <a:lvl1pPr>
              <a:defRPr/>
            </a:lvl1pPr>
          </a:lstStyle>
          <a:p>
            <a:endParaRPr lang="en-US" altLang="nl-NL"/>
          </a:p>
        </p:txBody>
      </p:sp>
      <p:sp>
        <p:nvSpPr>
          <p:cNvPr id="5" name="Rectangle 5"/>
          <p:cNvSpPr>
            <a:spLocks noGrp="1" noChangeArrowheads="1"/>
          </p:cNvSpPr>
          <p:nvPr>
            <p:ph type="ftr" sz="quarter" idx="11"/>
          </p:nvPr>
        </p:nvSpPr>
        <p:spPr>
          <a:ln/>
        </p:spPr>
        <p:txBody>
          <a:bodyPr/>
          <a:lstStyle>
            <a:lvl1pPr>
              <a:defRPr/>
            </a:lvl1pPr>
          </a:lstStyle>
          <a:p>
            <a:endParaRPr lang="en-US" altLang="nl-NL"/>
          </a:p>
        </p:txBody>
      </p:sp>
      <p:sp>
        <p:nvSpPr>
          <p:cNvPr id="6" name="Rectangle 6"/>
          <p:cNvSpPr>
            <a:spLocks noGrp="1" noChangeArrowheads="1"/>
          </p:cNvSpPr>
          <p:nvPr>
            <p:ph type="sldNum" sz="quarter" idx="12"/>
          </p:nvPr>
        </p:nvSpPr>
        <p:spPr>
          <a:ln/>
        </p:spPr>
        <p:txBody>
          <a:bodyPr/>
          <a:lstStyle>
            <a:lvl1pPr>
              <a:defRPr/>
            </a:lvl1pPr>
          </a:lstStyle>
          <a:p>
            <a:fld id="{EB242856-05C8-47ED-9330-18848B2FA221}" type="slidenum">
              <a:rPr lang="en-US" altLang="nl-NL" smtClean="0"/>
              <a:pPr/>
              <a:t>‹nr.›</a:t>
            </a:fld>
            <a:endParaRPr lang="en-US" altLang="nl-NL"/>
          </a:p>
        </p:txBody>
      </p:sp>
    </p:spTree>
    <p:extLst>
      <p:ext uri="{BB962C8B-B14F-4D97-AF65-F5344CB8AC3E}">
        <p14:creationId xmlns:p14="http://schemas.microsoft.com/office/powerpoint/2010/main" val="72814317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nl-NL"/>
              <a:t>Titelstijl van model bewerken</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NL"/>
              <a:t>Klik om de tekststijl van het model te bewerken</a:t>
            </a:r>
          </a:p>
        </p:txBody>
      </p:sp>
      <p:sp>
        <p:nvSpPr>
          <p:cNvPr id="4" name="Rectangle 4"/>
          <p:cNvSpPr>
            <a:spLocks noGrp="1" noChangeArrowheads="1"/>
          </p:cNvSpPr>
          <p:nvPr>
            <p:ph type="dt" sz="half" idx="10"/>
          </p:nvPr>
        </p:nvSpPr>
        <p:spPr>
          <a:ln/>
        </p:spPr>
        <p:txBody>
          <a:bodyPr/>
          <a:lstStyle>
            <a:lvl1pPr>
              <a:defRPr/>
            </a:lvl1pPr>
          </a:lstStyle>
          <a:p>
            <a:endParaRPr lang="en-US" altLang="nl-NL"/>
          </a:p>
        </p:txBody>
      </p:sp>
      <p:sp>
        <p:nvSpPr>
          <p:cNvPr id="5" name="Rectangle 5"/>
          <p:cNvSpPr>
            <a:spLocks noGrp="1" noChangeArrowheads="1"/>
          </p:cNvSpPr>
          <p:nvPr>
            <p:ph type="ftr" sz="quarter" idx="11"/>
          </p:nvPr>
        </p:nvSpPr>
        <p:spPr>
          <a:ln/>
        </p:spPr>
        <p:txBody>
          <a:bodyPr/>
          <a:lstStyle>
            <a:lvl1pPr>
              <a:defRPr/>
            </a:lvl1pPr>
          </a:lstStyle>
          <a:p>
            <a:endParaRPr lang="en-US" altLang="nl-NL"/>
          </a:p>
        </p:txBody>
      </p:sp>
      <p:sp>
        <p:nvSpPr>
          <p:cNvPr id="6" name="Rectangle 6"/>
          <p:cNvSpPr>
            <a:spLocks noGrp="1" noChangeArrowheads="1"/>
          </p:cNvSpPr>
          <p:nvPr>
            <p:ph type="sldNum" sz="quarter" idx="12"/>
          </p:nvPr>
        </p:nvSpPr>
        <p:spPr>
          <a:ln/>
        </p:spPr>
        <p:txBody>
          <a:bodyPr/>
          <a:lstStyle>
            <a:lvl1pPr>
              <a:defRPr/>
            </a:lvl1pPr>
          </a:lstStyle>
          <a:p>
            <a:fld id="{EB242856-05C8-47ED-9330-18848B2FA221}" type="slidenum">
              <a:rPr lang="en-US" altLang="nl-NL" smtClean="0"/>
              <a:pPr/>
              <a:t>‹nr.›</a:t>
            </a:fld>
            <a:endParaRPr lang="en-US" altLang="nl-NL"/>
          </a:p>
        </p:txBody>
      </p:sp>
    </p:spTree>
    <p:extLst>
      <p:ext uri="{BB962C8B-B14F-4D97-AF65-F5344CB8AC3E}">
        <p14:creationId xmlns:p14="http://schemas.microsoft.com/office/powerpoint/2010/main" val="154050481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ee objecte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Titelstijl van model bewerken</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Rectangle 4"/>
          <p:cNvSpPr>
            <a:spLocks noGrp="1" noChangeArrowheads="1"/>
          </p:cNvSpPr>
          <p:nvPr>
            <p:ph type="dt" sz="half" idx="10"/>
          </p:nvPr>
        </p:nvSpPr>
        <p:spPr>
          <a:ln/>
        </p:spPr>
        <p:txBody>
          <a:bodyPr/>
          <a:lstStyle>
            <a:lvl1pPr>
              <a:defRPr/>
            </a:lvl1pPr>
          </a:lstStyle>
          <a:p>
            <a:endParaRPr lang="en-US" altLang="nl-NL"/>
          </a:p>
        </p:txBody>
      </p:sp>
      <p:sp>
        <p:nvSpPr>
          <p:cNvPr id="6" name="Rectangle 5"/>
          <p:cNvSpPr>
            <a:spLocks noGrp="1" noChangeArrowheads="1"/>
          </p:cNvSpPr>
          <p:nvPr>
            <p:ph type="ftr" sz="quarter" idx="11"/>
          </p:nvPr>
        </p:nvSpPr>
        <p:spPr>
          <a:ln/>
        </p:spPr>
        <p:txBody>
          <a:bodyPr/>
          <a:lstStyle>
            <a:lvl1pPr>
              <a:defRPr/>
            </a:lvl1pPr>
          </a:lstStyle>
          <a:p>
            <a:endParaRPr lang="en-US" altLang="nl-NL"/>
          </a:p>
        </p:txBody>
      </p:sp>
      <p:sp>
        <p:nvSpPr>
          <p:cNvPr id="7" name="Rectangle 6"/>
          <p:cNvSpPr>
            <a:spLocks noGrp="1" noChangeArrowheads="1"/>
          </p:cNvSpPr>
          <p:nvPr>
            <p:ph type="sldNum" sz="quarter" idx="12"/>
          </p:nvPr>
        </p:nvSpPr>
        <p:spPr>
          <a:ln/>
        </p:spPr>
        <p:txBody>
          <a:bodyPr/>
          <a:lstStyle>
            <a:lvl1pPr>
              <a:defRPr/>
            </a:lvl1pPr>
          </a:lstStyle>
          <a:p>
            <a:fld id="{EB242856-05C8-47ED-9330-18848B2FA221}" type="slidenum">
              <a:rPr lang="en-US" altLang="nl-NL" smtClean="0"/>
              <a:pPr/>
              <a:t>‹nr.›</a:t>
            </a:fld>
            <a:endParaRPr lang="en-US" altLang="nl-NL"/>
          </a:p>
        </p:txBody>
      </p:sp>
    </p:spTree>
    <p:extLst>
      <p:ext uri="{BB962C8B-B14F-4D97-AF65-F5344CB8AC3E}">
        <p14:creationId xmlns:p14="http://schemas.microsoft.com/office/powerpoint/2010/main" val="120152705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nl-NL"/>
              <a:t>Titelstijl van model bewerken</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tekststijl van het model te bewerken</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tekststijl van het model te bewerken</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7" name="Rectangle 4"/>
          <p:cNvSpPr>
            <a:spLocks noGrp="1" noChangeArrowheads="1"/>
          </p:cNvSpPr>
          <p:nvPr>
            <p:ph type="dt" sz="half" idx="10"/>
          </p:nvPr>
        </p:nvSpPr>
        <p:spPr>
          <a:ln/>
        </p:spPr>
        <p:txBody>
          <a:bodyPr/>
          <a:lstStyle>
            <a:lvl1pPr>
              <a:defRPr/>
            </a:lvl1pPr>
          </a:lstStyle>
          <a:p>
            <a:endParaRPr lang="en-US" altLang="nl-NL"/>
          </a:p>
        </p:txBody>
      </p:sp>
      <p:sp>
        <p:nvSpPr>
          <p:cNvPr id="8" name="Rectangle 5"/>
          <p:cNvSpPr>
            <a:spLocks noGrp="1" noChangeArrowheads="1"/>
          </p:cNvSpPr>
          <p:nvPr>
            <p:ph type="ftr" sz="quarter" idx="11"/>
          </p:nvPr>
        </p:nvSpPr>
        <p:spPr>
          <a:ln/>
        </p:spPr>
        <p:txBody>
          <a:bodyPr/>
          <a:lstStyle>
            <a:lvl1pPr>
              <a:defRPr/>
            </a:lvl1pPr>
          </a:lstStyle>
          <a:p>
            <a:endParaRPr lang="en-US" altLang="nl-NL"/>
          </a:p>
        </p:txBody>
      </p:sp>
      <p:sp>
        <p:nvSpPr>
          <p:cNvPr id="9" name="Rectangle 6"/>
          <p:cNvSpPr>
            <a:spLocks noGrp="1" noChangeArrowheads="1"/>
          </p:cNvSpPr>
          <p:nvPr>
            <p:ph type="sldNum" sz="quarter" idx="12"/>
          </p:nvPr>
        </p:nvSpPr>
        <p:spPr>
          <a:ln/>
        </p:spPr>
        <p:txBody>
          <a:bodyPr/>
          <a:lstStyle>
            <a:lvl1pPr>
              <a:defRPr/>
            </a:lvl1pPr>
          </a:lstStyle>
          <a:p>
            <a:fld id="{EB242856-05C8-47ED-9330-18848B2FA221}" type="slidenum">
              <a:rPr lang="en-US" altLang="nl-NL" smtClean="0"/>
              <a:pPr/>
              <a:t>‹nr.›</a:t>
            </a:fld>
            <a:endParaRPr lang="en-US" altLang="nl-NL"/>
          </a:p>
        </p:txBody>
      </p:sp>
    </p:spTree>
    <p:extLst>
      <p:ext uri="{BB962C8B-B14F-4D97-AF65-F5344CB8AC3E}">
        <p14:creationId xmlns:p14="http://schemas.microsoft.com/office/powerpoint/2010/main" val="127643022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334434" y="333375"/>
            <a:ext cx="11042153" cy="935038"/>
          </a:xfrm>
        </p:spPr>
        <p:txBody>
          <a:bodyPr/>
          <a:lstStyle/>
          <a:p>
            <a:r>
              <a:rPr lang="nl-NL"/>
              <a:t>Titelstijl van model bewerken</a:t>
            </a:r>
          </a:p>
        </p:txBody>
      </p:sp>
      <p:sp>
        <p:nvSpPr>
          <p:cNvPr id="3" name="Rectangle 4"/>
          <p:cNvSpPr>
            <a:spLocks noGrp="1" noChangeArrowheads="1"/>
          </p:cNvSpPr>
          <p:nvPr>
            <p:ph type="dt" sz="half" idx="10"/>
          </p:nvPr>
        </p:nvSpPr>
        <p:spPr>
          <a:ln/>
        </p:spPr>
        <p:txBody>
          <a:bodyPr/>
          <a:lstStyle>
            <a:lvl1pPr>
              <a:defRPr/>
            </a:lvl1pPr>
          </a:lstStyle>
          <a:p>
            <a:endParaRPr lang="en-US" altLang="nl-NL"/>
          </a:p>
        </p:txBody>
      </p:sp>
      <p:sp>
        <p:nvSpPr>
          <p:cNvPr id="4" name="Rectangle 5"/>
          <p:cNvSpPr>
            <a:spLocks noGrp="1" noChangeArrowheads="1"/>
          </p:cNvSpPr>
          <p:nvPr>
            <p:ph type="ftr" sz="quarter" idx="11"/>
          </p:nvPr>
        </p:nvSpPr>
        <p:spPr>
          <a:ln/>
        </p:spPr>
        <p:txBody>
          <a:bodyPr/>
          <a:lstStyle>
            <a:lvl1pPr>
              <a:defRPr/>
            </a:lvl1pPr>
          </a:lstStyle>
          <a:p>
            <a:endParaRPr lang="en-US" altLang="nl-NL"/>
          </a:p>
        </p:txBody>
      </p:sp>
      <p:sp>
        <p:nvSpPr>
          <p:cNvPr id="5" name="Rectangle 6"/>
          <p:cNvSpPr>
            <a:spLocks noGrp="1" noChangeArrowheads="1"/>
          </p:cNvSpPr>
          <p:nvPr>
            <p:ph type="sldNum" sz="quarter" idx="12"/>
          </p:nvPr>
        </p:nvSpPr>
        <p:spPr>
          <a:ln/>
        </p:spPr>
        <p:txBody>
          <a:bodyPr/>
          <a:lstStyle>
            <a:lvl1pPr>
              <a:defRPr/>
            </a:lvl1pPr>
          </a:lstStyle>
          <a:p>
            <a:fld id="{EB242856-05C8-47ED-9330-18848B2FA221}" type="slidenum">
              <a:rPr lang="en-US" altLang="nl-NL" smtClean="0"/>
              <a:pPr/>
              <a:t>‹nr.›</a:t>
            </a:fld>
            <a:endParaRPr lang="en-US" altLang="nl-NL"/>
          </a:p>
        </p:txBody>
      </p:sp>
    </p:spTree>
    <p:extLst>
      <p:ext uri="{BB962C8B-B14F-4D97-AF65-F5344CB8AC3E}">
        <p14:creationId xmlns:p14="http://schemas.microsoft.com/office/powerpoint/2010/main" val="174860807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endParaRPr lang="en-US" altLang="nl-NL"/>
          </a:p>
        </p:txBody>
      </p:sp>
      <p:sp>
        <p:nvSpPr>
          <p:cNvPr id="3" name="Rectangle 5"/>
          <p:cNvSpPr>
            <a:spLocks noGrp="1" noChangeArrowheads="1"/>
          </p:cNvSpPr>
          <p:nvPr>
            <p:ph type="ftr" sz="quarter" idx="11"/>
          </p:nvPr>
        </p:nvSpPr>
        <p:spPr>
          <a:ln/>
        </p:spPr>
        <p:txBody>
          <a:bodyPr/>
          <a:lstStyle>
            <a:lvl1pPr>
              <a:defRPr/>
            </a:lvl1pPr>
          </a:lstStyle>
          <a:p>
            <a:endParaRPr lang="en-US" altLang="nl-NL"/>
          </a:p>
        </p:txBody>
      </p:sp>
      <p:sp>
        <p:nvSpPr>
          <p:cNvPr id="4" name="Rectangle 6"/>
          <p:cNvSpPr>
            <a:spLocks noGrp="1" noChangeArrowheads="1"/>
          </p:cNvSpPr>
          <p:nvPr>
            <p:ph type="sldNum" sz="quarter" idx="12"/>
          </p:nvPr>
        </p:nvSpPr>
        <p:spPr>
          <a:ln/>
        </p:spPr>
        <p:txBody>
          <a:bodyPr/>
          <a:lstStyle>
            <a:lvl1pPr>
              <a:defRPr/>
            </a:lvl1pPr>
          </a:lstStyle>
          <a:p>
            <a:fld id="{EB242856-05C8-47ED-9330-18848B2FA221}" type="slidenum">
              <a:rPr lang="en-US" altLang="nl-NL" smtClean="0"/>
              <a:pPr/>
              <a:t>‹nr.›</a:t>
            </a:fld>
            <a:endParaRPr lang="en-US" altLang="nl-NL"/>
          </a:p>
        </p:txBody>
      </p:sp>
    </p:spTree>
    <p:extLst>
      <p:ext uri="{BB962C8B-B14F-4D97-AF65-F5344CB8AC3E}">
        <p14:creationId xmlns:p14="http://schemas.microsoft.com/office/powerpoint/2010/main" val="542257751"/>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nl-NL"/>
              <a:t>Titelstijl van model bewerken</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tekststijl van het model te bewerken</a:t>
            </a:r>
          </a:p>
        </p:txBody>
      </p:sp>
      <p:sp>
        <p:nvSpPr>
          <p:cNvPr id="5" name="Rectangle 4"/>
          <p:cNvSpPr>
            <a:spLocks noGrp="1" noChangeArrowheads="1"/>
          </p:cNvSpPr>
          <p:nvPr>
            <p:ph type="dt" sz="half" idx="10"/>
          </p:nvPr>
        </p:nvSpPr>
        <p:spPr>
          <a:ln/>
        </p:spPr>
        <p:txBody>
          <a:bodyPr/>
          <a:lstStyle>
            <a:lvl1pPr>
              <a:defRPr/>
            </a:lvl1pPr>
          </a:lstStyle>
          <a:p>
            <a:endParaRPr lang="en-US" altLang="nl-NL"/>
          </a:p>
        </p:txBody>
      </p:sp>
      <p:sp>
        <p:nvSpPr>
          <p:cNvPr id="6" name="Rectangle 5"/>
          <p:cNvSpPr>
            <a:spLocks noGrp="1" noChangeArrowheads="1"/>
          </p:cNvSpPr>
          <p:nvPr>
            <p:ph type="ftr" sz="quarter" idx="11"/>
          </p:nvPr>
        </p:nvSpPr>
        <p:spPr>
          <a:ln/>
        </p:spPr>
        <p:txBody>
          <a:bodyPr/>
          <a:lstStyle>
            <a:lvl1pPr>
              <a:defRPr/>
            </a:lvl1pPr>
          </a:lstStyle>
          <a:p>
            <a:endParaRPr lang="en-US" altLang="nl-NL"/>
          </a:p>
        </p:txBody>
      </p:sp>
      <p:sp>
        <p:nvSpPr>
          <p:cNvPr id="7" name="Rectangle 6"/>
          <p:cNvSpPr>
            <a:spLocks noGrp="1" noChangeArrowheads="1"/>
          </p:cNvSpPr>
          <p:nvPr>
            <p:ph type="sldNum" sz="quarter" idx="12"/>
          </p:nvPr>
        </p:nvSpPr>
        <p:spPr>
          <a:ln/>
        </p:spPr>
        <p:txBody>
          <a:bodyPr/>
          <a:lstStyle>
            <a:lvl1pPr>
              <a:defRPr/>
            </a:lvl1pPr>
          </a:lstStyle>
          <a:p>
            <a:fld id="{EB242856-05C8-47ED-9330-18848B2FA221}" type="slidenum">
              <a:rPr lang="en-US" altLang="nl-NL" smtClean="0"/>
              <a:pPr/>
              <a:t>‹nr.›</a:t>
            </a:fld>
            <a:endParaRPr lang="en-US" altLang="nl-NL"/>
          </a:p>
        </p:txBody>
      </p:sp>
    </p:spTree>
    <p:extLst>
      <p:ext uri="{BB962C8B-B14F-4D97-AF65-F5344CB8AC3E}">
        <p14:creationId xmlns:p14="http://schemas.microsoft.com/office/powerpoint/2010/main" val="1952906836"/>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nl-NL"/>
              <a:t>Titelstijl van model bewerken</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nl-NL" noProof="0"/>
              <a:t>Sleep de afbeelding naar de tijdelijke aanduiding of klik op het pictogram als u een afbeelding wilt toevoegen</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tekststijl van het model te bewerken</a:t>
            </a:r>
          </a:p>
        </p:txBody>
      </p:sp>
      <p:sp>
        <p:nvSpPr>
          <p:cNvPr id="5" name="Rectangle 4"/>
          <p:cNvSpPr>
            <a:spLocks noGrp="1" noChangeArrowheads="1"/>
          </p:cNvSpPr>
          <p:nvPr>
            <p:ph type="dt" sz="half" idx="10"/>
          </p:nvPr>
        </p:nvSpPr>
        <p:spPr>
          <a:ln/>
        </p:spPr>
        <p:txBody>
          <a:bodyPr/>
          <a:lstStyle>
            <a:lvl1pPr>
              <a:defRPr/>
            </a:lvl1pPr>
          </a:lstStyle>
          <a:p>
            <a:endParaRPr lang="en-US" altLang="nl-NL"/>
          </a:p>
        </p:txBody>
      </p:sp>
      <p:sp>
        <p:nvSpPr>
          <p:cNvPr id="6" name="Rectangle 5"/>
          <p:cNvSpPr>
            <a:spLocks noGrp="1" noChangeArrowheads="1"/>
          </p:cNvSpPr>
          <p:nvPr>
            <p:ph type="ftr" sz="quarter" idx="11"/>
          </p:nvPr>
        </p:nvSpPr>
        <p:spPr>
          <a:ln/>
        </p:spPr>
        <p:txBody>
          <a:bodyPr/>
          <a:lstStyle>
            <a:lvl1pPr>
              <a:defRPr/>
            </a:lvl1pPr>
          </a:lstStyle>
          <a:p>
            <a:endParaRPr lang="en-US" altLang="nl-NL"/>
          </a:p>
        </p:txBody>
      </p:sp>
      <p:sp>
        <p:nvSpPr>
          <p:cNvPr id="7" name="Rectangle 6"/>
          <p:cNvSpPr>
            <a:spLocks noGrp="1" noChangeArrowheads="1"/>
          </p:cNvSpPr>
          <p:nvPr>
            <p:ph type="sldNum" sz="quarter" idx="12"/>
          </p:nvPr>
        </p:nvSpPr>
        <p:spPr>
          <a:ln/>
        </p:spPr>
        <p:txBody>
          <a:bodyPr/>
          <a:lstStyle>
            <a:lvl1pPr>
              <a:defRPr/>
            </a:lvl1pPr>
          </a:lstStyle>
          <a:p>
            <a:fld id="{EB242856-05C8-47ED-9330-18848B2FA221}" type="slidenum">
              <a:rPr lang="en-US" altLang="nl-NL" smtClean="0"/>
              <a:pPr/>
              <a:t>‹nr.›</a:t>
            </a:fld>
            <a:endParaRPr lang="en-US" altLang="nl-NL"/>
          </a:p>
        </p:txBody>
      </p:sp>
    </p:spTree>
    <p:extLst>
      <p:ext uri="{BB962C8B-B14F-4D97-AF65-F5344CB8AC3E}">
        <p14:creationId xmlns:p14="http://schemas.microsoft.com/office/powerpoint/2010/main" val="36513190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34434" y="333376"/>
            <a:ext cx="11523133" cy="792163"/>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nl-NL"/>
              <a:t>Titel to edit Master title style</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ea typeface="+mn-ea"/>
                <a:cs typeface="Arial" charset="0"/>
              </a:defRPr>
            </a:lvl1pPr>
          </a:lstStyle>
          <a:p>
            <a:endParaRPr lang="en-US" altLang="nl-NL"/>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ea typeface="+mn-ea"/>
                <a:cs typeface="Arial" charset="0"/>
              </a:defRPr>
            </a:lvl1pPr>
          </a:lstStyle>
          <a:p>
            <a:endParaRPr lang="en-US" altLang="nl-NL"/>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cs typeface="Arial" charset="0"/>
              </a:defRPr>
            </a:lvl1pPr>
          </a:lstStyle>
          <a:p>
            <a:fld id="{EB242856-05C8-47ED-9330-18848B2FA221}" type="slidenum">
              <a:rPr lang="en-US" altLang="nl-NL" smtClean="0"/>
              <a:pPr/>
              <a:t>‹nr.›</a:t>
            </a:fld>
            <a:endParaRPr lang="en-US" altLang="nl-NL"/>
          </a:p>
        </p:txBody>
      </p:sp>
      <p:sp>
        <p:nvSpPr>
          <p:cNvPr id="1031" name="Line 7"/>
          <p:cNvSpPr>
            <a:spLocks noChangeShapeType="1"/>
          </p:cNvSpPr>
          <p:nvPr/>
        </p:nvSpPr>
        <p:spPr bwMode="auto">
          <a:xfrm>
            <a:off x="334434" y="1125538"/>
            <a:ext cx="11523133" cy="0"/>
          </a:xfrm>
          <a:prstGeom prst="line">
            <a:avLst/>
          </a:prstGeom>
          <a:noFill/>
          <a:ln w="19050">
            <a:solidFill>
              <a:srgbClr val="FF0000"/>
            </a:solidFill>
            <a:round/>
            <a:headEnd/>
            <a:tailEnd/>
          </a:ln>
          <a:extLst>
            <a:ext uri="{909E8E84-426E-40dd-AFC4-6F175D3DCCD1}">
              <a14:hiddenFill xmlns="" xmlns:a14="http://schemas.microsoft.com/office/drawing/2010/main">
                <a:noFill/>
              </a14:hiddenFill>
            </a:ext>
          </a:extLst>
        </p:spPr>
        <p:txBody>
          <a:bodyPr/>
          <a:lstStyle/>
          <a:p>
            <a:endParaRPr lang="nl-NL"/>
          </a:p>
        </p:txBody>
      </p:sp>
      <p:pic>
        <p:nvPicPr>
          <p:cNvPr id="1032" name="Picture 8" descr="img_hh_logo_n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4434" y="6173788"/>
            <a:ext cx="2679700" cy="495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946710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hdr="0" ftr="0" dt="0"/>
  <p:txStyles>
    <p:titleStyle>
      <a:lvl1pPr algn="l" rtl="0" eaLnBrk="1" fontAlgn="base" hangingPunct="1">
        <a:spcBef>
          <a:spcPct val="0"/>
        </a:spcBef>
        <a:spcAft>
          <a:spcPct val="0"/>
        </a:spcAft>
        <a:defRPr sz="4400">
          <a:solidFill>
            <a:schemeClr val="tx2"/>
          </a:solidFill>
          <a:latin typeface="+mj-lt"/>
          <a:ea typeface="ＭＳ Ｐゴシック" charset="0"/>
          <a:cs typeface="+mj-cs"/>
        </a:defRPr>
      </a:lvl1pPr>
      <a:lvl2pPr algn="l" rtl="0" eaLnBrk="1" fontAlgn="base" hangingPunct="1">
        <a:spcBef>
          <a:spcPct val="0"/>
        </a:spcBef>
        <a:spcAft>
          <a:spcPct val="0"/>
        </a:spcAft>
        <a:defRPr sz="4400">
          <a:solidFill>
            <a:schemeClr val="tx2"/>
          </a:solidFill>
          <a:latin typeface="Arial" charset="0"/>
          <a:ea typeface="ＭＳ Ｐゴシック" charset="0"/>
          <a:cs typeface="Arial" charset="0"/>
        </a:defRPr>
      </a:lvl2pPr>
      <a:lvl3pPr algn="l" rtl="0" eaLnBrk="1" fontAlgn="base" hangingPunct="1">
        <a:spcBef>
          <a:spcPct val="0"/>
        </a:spcBef>
        <a:spcAft>
          <a:spcPct val="0"/>
        </a:spcAft>
        <a:defRPr sz="4400">
          <a:solidFill>
            <a:schemeClr val="tx2"/>
          </a:solidFill>
          <a:latin typeface="Arial" charset="0"/>
          <a:ea typeface="ＭＳ Ｐゴシック" charset="0"/>
          <a:cs typeface="Arial" charset="0"/>
        </a:defRPr>
      </a:lvl3pPr>
      <a:lvl4pPr algn="l" rtl="0" eaLnBrk="1" fontAlgn="base" hangingPunct="1">
        <a:spcBef>
          <a:spcPct val="0"/>
        </a:spcBef>
        <a:spcAft>
          <a:spcPct val="0"/>
        </a:spcAft>
        <a:defRPr sz="4400">
          <a:solidFill>
            <a:schemeClr val="tx2"/>
          </a:solidFill>
          <a:latin typeface="Arial" charset="0"/>
          <a:ea typeface="ＭＳ Ｐゴシック" charset="0"/>
          <a:cs typeface="Arial" charset="0"/>
        </a:defRPr>
      </a:lvl4pPr>
      <a:lvl5pPr algn="l" rtl="0" eaLnBrk="1" fontAlgn="base" hangingPunct="1">
        <a:spcBef>
          <a:spcPct val="0"/>
        </a:spcBef>
        <a:spcAft>
          <a:spcPct val="0"/>
        </a:spcAft>
        <a:defRPr sz="4400">
          <a:solidFill>
            <a:schemeClr val="tx2"/>
          </a:solidFill>
          <a:latin typeface="Arial" charset="0"/>
          <a:ea typeface="ＭＳ Ｐゴシック" charset="0"/>
          <a:cs typeface="Arial" charset="0"/>
        </a:defRPr>
      </a:lvl5pPr>
      <a:lvl6pPr marL="457200" algn="l" rtl="0" eaLnBrk="1" fontAlgn="base" hangingPunct="1">
        <a:spcBef>
          <a:spcPct val="0"/>
        </a:spcBef>
        <a:spcAft>
          <a:spcPct val="0"/>
        </a:spcAft>
        <a:defRPr sz="4400">
          <a:solidFill>
            <a:schemeClr val="tx2"/>
          </a:solidFill>
          <a:latin typeface="Arial" charset="0"/>
          <a:cs typeface="Arial" charset="0"/>
        </a:defRPr>
      </a:lvl6pPr>
      <a:lvl7pPr marL="914400" algn="l" rtl="0" eaLnBrk="1" fontAlgn="base" hangingPunct="1">
        <a:spcBef>
          <a:spcPct val="0"/>
        </a:spcBef>
        <a:spcAft>
          <a:spcPct val="0"/>
        </a:spcAft>
        <a:defRPr sz="4400">
          <a:solidFill>
            <a:schemeClr val="tx2"/>
          </a:solidFill>
          <a:latin typeface="Arial" charset="0"/>
          <a:cs typeface="Arial" charset="0"/>
        </a:defRPr>
      </a:lvl7pPr>
      <a:lvl8pPr marL="1371600" algn="l" rtl="0" eaLnBrk="1" fontAlgn="base" hangingPunct="1">
        <a:spcBef>
          <a:spcPct val="0"/>
        </a:spcBef>
        <a:spcAft>
          <a:spcPct val="0"/>
        </a:spcAft>
        <a:defRPr sz="4400">
          <a:solidFill>
            <a:schemeClr val="tx2"/>
          </a:solidFill>
          <a:latin typeface="Arial" charset="0"/>
          <a:cs typeface="Arial" charset="0"/>
        </a:defRPr>
      </a:lvl8pPr>
      <a:lvl9pPr marL="1828800" algn="l" rtl="0" eaLnBrk="1" fontAlgn="base" hangingPunct="1">
        <a:spcBef>
          <a:spcPct val="0"/>
        </a:spcBef>
        <a:spcAft>
          <a:spcPct val="0"/>
        </a:spcAft>
        <a:defRPr sz="4400">
          <a:solidFill>
            <a:schemeClr val="tx2"/>
          </a:solidFill>
          <a:latin typeface="Arial" charset="0"/>
          <a:cs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ＭＳ Ｐゴシック" charset="0"/>
          <a:cs typeface="+mn-cs"/>
        </a:defRPr>
      </a:lvl1pPr>
      <a:lvl2pPr marL="742950" indent="-285750" algn="l" rtl="0" eaLnBrk="1" fontAlgn="base" hangingPunct="1">
        <a:spcBef>
          <a:spcPct val="20000"/>
        </a:spcBef>
        <a:spcAft>
          <a:spcPct val="0"/>
        </a:spcAft>
        <a:buChar char="–"/>
        <a:defRPr sz="2800">
          <a:solidFill>
            <a:schemeClr val="tx1"/>
          </a:solidFill>
          <a:latin typeface="+mn-lt"/>
          <a:ea typeface="Arial" charset="0"/>
          <a:cs typeface="+mn-cs"/>
        </a:defRPr>
      </a:lvl2pPr>
      <a:lvl3pPr marL="1143000" indent="-228600" algn="l" rtl="0" eaLnBrk="1" fontAlgn="base" hangingPunct="1">
        <a:spcBef>
          <a:spcPct val="20000"/>
        </a:spcBef>
        <a:spcAft>
          <a:spcPct val="0"/>
        </a:spcAft>
        <a:buChar char="•"/>
        <a:defRPr sz="2400">
          <a:solidFill>
            <a:schemeClr val="tx1"/>
          </a:solidFill>
          <a:latin typeface="+mn-lt"/>
          <a:ea typeface="Arial" charset="0"/>
          <a:cs typeface="+mn-cs"/>
        </a:defRPr>
      </a:lvl3pPr>
      <a:lvl4pPr marL="1600200" indent="-228600" algn="l" rtl="0" eaLnBrk="1" fontAlgn="base" hangingPunct="1">
        <a:spcBef>
          <a:spcPct val="20000"/>
        </a:spcBef>
        <a:spcAft>
          <a:spcPct val="0"/>
        </a:spcAft>
        <a:buChar char="–"/>
        <a:defRPr sz="2000">
          <a:solidFill>
            <a:schemeClr val="tx1"/>
          </a:solidFill>
          <a:latin typeface="+mn-lt"/>
          <a:ea typeface="Arial" charset="0"/>
          <a:cs typeface="+mn-cs"/>
        </a:defRPr>
      </a:lvl4pPr>
      <a:lvl5pPr marL="2057400" indent="-228600" algn="l" rtl="0" eaLnBrk="1" fontAlgn="base" hangingPunct="1">
        <a:spcBef>
          <a:spcPct val="20000"/>
        </a:spcBef>
        <a:spcAft>
          <a:spcPct val="0"/>
        </a:spcAft>
        <a:buChar char="»"/>
        <a:defRPr sz="2000">
          <a:solidFill>
            <a:schemeClr val="tx1"/>
          </a:solidFill>
          <a:latin typeface="+mn-lt"/>
          <a:ea typeface="Arial" charset="0"/>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youtube.com/watch?v=00jbG_cfGuQ"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4.tiff"/><Relationship Id="rId4" Type="http://schemas.openxmlformats.org/officeDocument/2006/relationships/image" Target="../media/image3.tiff"/></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jpeg"/></Relationships>
</file>

<file path=ppt/slides/_rels/slide2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pPr algn="ctr"/>
            <a:r>
              <a:rPr lang="nl-NL" altLang="nl-NL" dirty="0"/>
              <a:t>Biochemie 2</a:t>
            </a:r>
            <a:endParaRPr lang="nl-NL" altLang="nl-NL" dirty="0">
              <a:solidFill>
                <a:schemeClr val="tx2"/>
              </a:solidFill>
            </a:endParaRPr>
          </a:p>
        </p:txBody>
      </p:sp>
      <p:sp>
        <p:nvSpPr>
          <p:cNvPr id="2051" name="Rectangle 3"/>
          <p:cNvSpPr>
            <a:spLocks noGrp="1" noChangeArrowheads="1"/>
          </p:cNvSpPr>
          <p:nvPr>
            <p:ph type="subTitle" idx="1"/>
          </p:nvPr>
        </p:nvSpPr>
        <p:spPr/>
        <p:txBody>
          <a:bodyPr/>
          <a:lstStyle/>
          <a:p>
            <a:r>
              <a:rPr lang="nl-NL" altLang="nl-NL" dirty="0">
                <a:solidFill>
                  <a:schemeClr val="tx2"/>
                </a:solidFill>
              </a:rPr>
              <a:t>Sanne Nabuurs</a:t>
            </a:r>
          </a:p>
          <a:p>
            <a:r>
              <a:rPr lang="nl-NL" altLang="nl-NL" sz="2000" dirty="0" err="1">
                <a:solidFill>
                  <a:schemeClr val="tx2"/>
                </a:solidFill>
              </a:rPr>
              <a:t>s.m.nabuurs@pl.hanze.nl</a:t>
            </a:r>
            <a:endParaRPr lang="nl-NL" altLang="nl-NL" sz="2000" dirty="0">
              <a:solidFill>
                <a:schemeClr val="tx2"/>
              </a:solidFill>
            </a:endParaRPr>
          </a:p>
        </p:txBody>
      </p:sp>
    </p:spTree>
    <p:extLst>
      <p:ext uri="{BB962C8B-B14F-4D97-AF65-F5344CB8AC3E}">
        <p14:creationId xmlns:p14="http://schemas.microsoft.com/office/powerpoint/2010/main" val="1203715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nl-NL" altLang="nl-NL" dirty="0">
                <a:solidFill>
                  <a:schemeClr val="tx2"/>
                </a:solidFill>
              </a:rPr>
              <a:t>Berekenen </a:t>
            </a:r>
            <a:r>
              <a:rPr lang="el-GR" altLang="nl-NL" dirty="0">
                <a:solidFill>
                  <a:schemeClr val="tx2"/>
                </a:solidFill>
                <a:cs typeface="Arial" charset="0"/>
              </a:rPr>
              <a:t>Δ</a:t>
            </a:r>
            <a:r>
              <a:rPr lang="nl-NL" altLang="nl-NL" dirty="0">
                <a:solidFill>
                  <a:schemeClr val="tx2"/>
                </a:solidFill>
                <a:cs typeface="Arial" charset="0"/>
              </a:rPr>
              <a:t>G vanuit </a:t>
            </a:r>
            <a:r>
              <a:rPr lang="el-GR" altLang="nl-NL" dirty="0">
                <a:solidFill>
                  <a:schemeClr val="tx2"/>
                </a:solidFill>
                <a:cs typeface="Arial" charset="0"/>
              </a:rPr>
              <a:t>Δ</a:t>
            </a:r>
            <a:r>
              <a:rPr lang="nl-NL" altLang="nl-NL" dirty="0">
                <a:solidFill>
                  <a:schemeClr val="tx2"/>
                </a:solidFill>
                <a:cs typeface="Arial" charset="0"/>
              </a:rPr>
              <a:t>G</a:t>
            </a:r>
            <a:r>
              <a:rPr lang="nl-NL" altLang="nl-NL" baseline="30000" dirty="0">
                <a:solidFill>
                  <a:schemeClr val="tx2"/>
                </a:solidFill>
                <a:cs typeface="Arial" charset="0"/>
              </a:rPr>
              <a:t>0</a:t>
            </a:r>
            <a:endParaRPr lang="el-GR" altLang="nl-NL" baseline="30000" dirty="0">
              <a:solidFill>
                <a:schemeClr val="tx2"/>
              </a:solidFill>
              <a:cs typeface="Arial" charset="0"/>
            </a:endParaRPr>
          </a:p>
        </p:txBody>
      </p:sp>
      <p:sp>
        <p:nvSpPr>
          <p:cNvPr id="100355" name="Rectangle 3"/>
          <p:cNvSpPr>
            <a:spLocks noGrp="1" noChangeArrowheads="1"/>
          </p:cNvSpPr>
          <p:nvPr>
            <p:ph idx="1"/>
          </p:nvPr>
        </p:nvSpPr>
        <p:spPr/>
        <p:txBody>
          <a:bodyPr>
            <a:normAutofit fontScale="92500" lnSpcReduction="20000"/>
          </a:bodyPr>
          <a:lstStyle/>
          <a:p>
            <a:pPr>
              <a:buFontTx/>
              <a:buNone/>
            </a:pPr>
            <a:endParaRPr lang="nl-NL" altLang="nl-NL" dirty="0"/>
          </a:p>
          <a:p>
            <a:pPr>
              <a:buFontTx/>
              <a:buNone/>
            </a:pPr>
            <a:r>
              <a:rPr lang="nl-NL" altLang="nl-NL" dirty="0" err="1"/>
              <a:t>aA</a:t>
            </a:r>
            <a:r>
              <a:rPr lang="nl-NL" altLang="nl-NL" dirty="0"/>
              <a:t>  +  </a:t>
            </a:r>
            <a:r>
              <a:rPr lang="nl-NL" altLang="nl-NL" dirty="0" err="1"/>
              <a:t>bB</a:t>
            </a:r>
            <a:r>
              <a:rPr lang="nl-NL" altLang="nl-NL" dirty="0"/>
              <a:t>              </a:t>
            </a:r>
            <a:r>
              <a:rPr lang="nl-NL" altLang="nl-NL" dirty="0" err="1"/>
              <a:t>cC</a:t>
            </a:r>
            <a:r>
              <a:rPr lang="nl-NL" altLang="nl-NL" dirty="0"/>
              <a:t>  +  </a:t>
            </a:r>
            <a:r>
              <a:rPr lang="nl-NL" altLang="nl-NL" dirty="0" err="1"/>
              <a:t>dD</a:t>
            </a:r>
            <a:endParaRPr lang="nl-NL" altLang="nl-NL" dirty="0"/>
          </a:p>
          <a:p>
            <a:pPr>
              <a:buFontTx/>
              <a:buNone/>
            </a:pPr>
            <a:endParaRPr lang="nl-NL" altLang="nl-NL" dirty="0"/>
          </a:p>
          <a:p>
            <a:pPr>
              <a:buFontTx/>
              <a:buNone/>
            </a:pPr>
            <a:endParaRPr lang="nl-NL" altLang="nl-NL" dirty="0">
              <a:cs typeface="Arial" charset="0"/>
            </a:endParaRPr>
          </a:p>
          <a:p>
            <a:pPr>
              <a:buFontTx/>
              <a:buNone/>
            </a:pPr>
            <a:r>
              <a:rPr lang="el-GR" altLang="nl-NL" dirty="0">
                <a:cs typeface="Arial" charset="0"/>
              </a:rPr>
              <a:t>Δ</a:t>
            </a:r>
            <a:r>
              <a:rPr lang="nl-NL" altLang="nl-NL" dirty="0">
                <a:cs typeface="Arial" charset="0"/>
              </a:rPr>
              <a:t>G  = </a:t>
            </a:r>
            <a:r>
              <a:rPr lang="el-GR" altLang="nl-NL" dirty="0">
                <a:cs typeface="Arial" charset="0"/>
              </a:rPr>
              <a:t>Δ</a:t>
            </a:r>
            <a:r>
              <a:rPr lang="nl-NL" altLang="nl-NL" dirty="0">
                <a:cs typeface="Arial" charset="0"/>
              </a:rPr>
              <a:t>Gº’  +  RT </a:t>
            </a:r>
            <a:r>
              <a:rPr lang="nl-NL" altLang="nl-NL" dirty="0" err="1">
                <a:cs typeface="Arial" charset="0"/>
              </a:rPr>
              <a:t>ln</a:t>
            </a:r>
            <a:endParaRPr lang="el-GR" altLang="nl-NL" baseline="30000" dirty="0">
              <a:cs typeface="Arial" charset="0"/>
            </a:endParaRPr>
          </a:p>
          <a:p>
            <a:pPr>
              <a:buFontTx/>
              <a:buNone/>
            </a:pPr>
            <a:endParaRPr lang="nl-NL" altLang="nl-NL" dirty="0"/>
          </a:p>
          <a:p>
            <a:pPr>
              <a:buFontTx/>
              <a:buNone/>
            </a:pPr>
            <a:r>
              <a:rPr lang="nl-NL" altLang="nl-NL" dirty="0"/>
              <a:t>R: gasconstante</a:t>
            </a:r>
          </a:p>
          <a:p>
            <a:pPr>
              <a:buFontTx/>
              <a:buNone/>
            </a:pPr>
            <a:r>
              <a:rPr lang="nl-NL" altLang="nl-NL" dirty="0"/>
              <a:t>T: temperatuur</a:t>
            </a:r>
          </a:p>
          <a:p>
            <a:pPr>
              <a:buFontTx/>
              <a:buNone/>
            </a:pPr>
            <a:r>
              <a:rPr lang="nl-NL" altLang="nl-NL" dirty="0"/>
              <a:t>[ABCD]: molaire concentraties</a:t>
            </a:r>
          </a:p>
          <a:p>
            <a:pPr>
              <a:buFontTx/>
              <a:buNone/>
            </a:pPr>
            <a:endParaRPr lang="nl-NL" altLang="nl-NL" dirty="0"/>
          </a:p>
        </p:txBody>
      </p:sp>
      <p:sp>
        <p:nvSpPr>
          <p:cNvPr id="10" name="Slide Number Placeholder 5"/>
          <p:cNvSpPr>
            <a:spLocks noGrp="1"/>
          </p:cNvSpPr>
          <p:nvPr>
            <p:ph type="sldNum" sz="quarter" idx="12"/>
          </p:nvPr>
        </p:nvSpPr>
        <p:spPr/>
        <p:txBody>
          <a:bodyPr/>
          <a:lstStyle/>
          <a:p>
            <a:fld id="{4C0A6A0D-14FC-4FDF-ADDB-D7CF106C2E8F}" type="slidenum">
              <a:rPr lang="en-US" altLang="nl-NL"/>
              <a:pPr/>
              <a:t>10</a:t>
            </a:fld>
            <a:endParaRPr lang="en-US" altLang="nl-NL"/>
          </a:p>
        </p:txBody>
      </p:sp>
      <p:sp>
        <p:nvSpPr>
          <p:cNvPr id="100356" name="Line 4"/>
          <p:cNvSpPr>
            <a:spLocks noChangeShapeType="1"/>
          </p:cNvSpPr>
          <p:nvPr/>
        </p:nvSpPr>
        <p:spPr bwMode="auto">
          <a:xfrm>
            <a:off x="2362200" y="2286000"/>
            <a:ext cx="1219200" cy="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nl-NL"/>
          </a:p>
        </p:txBody>
      </p:sp>
      <p:grpSp>
        <p:nvGrpSpPr>
          <p:cNvPr id="100359" name="Group 7"/>
          <p:cNvGrpSpPr>
            <a:grpSpLocks/>
          </p:cNvGrpSpPr>
          <p:nvPr/>
        </p:nvGrpSpPr>
        <p:grpSpPr bwMode="auto">
          <a:xfrm>
            <a:off x="4087813" y="3212307"/>
            <a:ext cx="1752600" cy="946150"/>
            <a:chOff x="1892" y="1580"/>
            <a:chExt cx="1104" cy="596"/>
          </a:xfrm>
        </p:grpSpPr>
        <p:sp>
          <p:nvSpPr>
            <p:cNvPr id="100357" name="Line 5"/>
            <p:cNvSpPr>
              <a:spLocks noChangeShapeType="1"/>
            </p:cNvSpPr>
            <p:nvPr/>
          </p:nvSpPr>
          <p:spPr bwMode="auto">
            <a:xfrm>
              <a:off x="1892" y="1883"/>
              <a:ext cx="1104"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nl-NL"/>
            </a:p>
          </p:txBody>
        </p:sp>
        <p:sp>
          <p:nvSpPr>
            <p:cNvPr id="100358" name="Text Box 6" descr="15CO"/>
            <p:cNvSpPr txBox="1">
              <a:spLocks noChangeArrowheads="1"/>
            </p:cNvSpPr>
            <p:nvPr/>
          </p:nvSpPr>
          <p:spPr bwMode="auto">
            <a:xfrm>
              <a:off x="1957" y="1580"/>
              <a:ext cx="973" cy="596"/>
            </a:xfrm>
            <a:prstGeom prst="rect">
              <a:avLst/>
            </a:prstGeom>
            <a:noFill/>
            <a:ln>
              <a:noFill/>
            </a:ln>
            <a:effectLst/>
            <a:extLst>
              <a:ext uri="{909E8E84-426E-40dd-AFC4-6F175D3DCCD1}">
                <a14:hiddenFill xmlns="" xmlns:a14="http://schemas.microsoft.com/office/drawing/2010/main">
                  <a:blipFill dpi="0" rotWithShape="1">
                    <a:blip r:embed="rId3"/>
                    <a:srcRect/>
                    <a:stretch>
                      <a:fillRect b="-53926"/>
                    </a:stretch>
                  </a:blip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nl-NL" altLang="nl-NL" sz="2800" dirty="0"/>
                <a:t>[C]</a:t>
              </a:r>
              <a:r>
                <a:rPr lang="nl-NL" altLang="nl-NL" sz="2800" baseline="30000" dirty="0"/>
                <a:t>c</a:t>
              </a:r>
              <a:r>
                <a:rPr lang="nl-NL" altLang="nl-NL" sz="2800" dirty="0"/>
                <a:t>  [D]</a:t>
              </a:r>
              <a:r>
                <a:rPr lang="nl-NL" altLang="nl-NL" sz="2800" baseline="30000" dirty="0"/>
                <a:t>d</a:t>
              </a:r>
            </a:p>
            <a:p>
              <a:r>
                <a:rPr lang="nl-NL" altLang="nl-NL" sz="2800" dirty="0"/>
                <a:t>[A]</a:t>
              </a:r>
              <a:r>
                <a:rPr lang="nl-NL" altLang="nl-NL" sz="2800" baseline="30000" dirty="0"/>
                <a:t>a</a:t>
              </a:r>
              <a:r>
                <a:rPr lang="nl-NL" altLang="nl-NL" sz="2800" dirty="0"/>
                <a:t>  [B]</a:t>
              </a:r>
              <a:r>
                <a:rPr lang="nl-NL" altLang="nl-NL" sz="2800" baseline="30000" dirty="0"/>
                <a:t>b</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r>
              <a:rPr lang="nl-NL" altLang="nl-NL" dirty="0">
                <a:solidFill>
                  <a:schemeClr val="tx2"/>
                </a:solidFill>
              </a:rPr>
              <a:t>In evenwicht:</a:t>
            </a:r>
          </a:p>
        </p:txBody>
      </p:sp>
      <p:sp>
        <p:nvSpPr>
          <p:cNvPr id="101379" name="Rectangle 3"/>
          <p:cNvSpPr>
            <a:spLocks noGrp="1" noChangeArrowheads="1"/>
          </p:cNvSpPr>
          <p:nvPr>
            <p:ph idx="1"/>
          </p:nvPr>
        </p:nvSpPr>
        <p:spPr>
          <a:xfrm>
            <a:off x="334434" y="1255978"/>
            <a:ext cx="10972800" cy="4525963"/>
          </a:xfrm>
        </p:spPr>
        <p:txBody>
          <a:bodyPr/>
          <a:lstStyle/>
          <a:p>
            <a:pPr>
              <a:buFontTx/>
              <a:buNone/>
            </a:pPr>
            <a:r>
              <a:rPr lang="el-GR" altLang="nl-NL" dirty="0">
                <a:cs typeface="Arial" charset="0"/>
              </a:rPr>
              <a:t>Δ</a:t>
            </a:r>
            <a:r>
              <a:rPr lang="nl-NL" altLang="nl-NL" dirty="0">
                <a:cs typeface="Arial" charset="0"/>
              </a:rPr>
              <a:t>G = 0, dus:</a:t>
            </a:r>
          </a:p>
          <a:p>
            <a:endParaRPr lang="nl-NL" altLang="nl-NL" dirty="0">
              <a:cs typeface="Arial" charset="0"/>
            </a:endParaRPr>
          </a:p>
          <a:p>
            <a:pPr>
              <a:buFontTx/>
              <a:buNone/>
            </a:pPr>
            <a:r>
              <a:rPr lang="nl-NL" altLang="nl-NL" dirty="0">
                <a:cs typeface="Arial" charset="0"/>
              </a:rPr>
              <a:t>0  = </a:t>
            </a:r>
            <a:r>
              <a:rPr lang="el-GR" altLang="nl-NL" dirty="0">
                <a:cs typeface="Arial" charset="0"/>
              </a:rPr>
              <a:t>Δ</a:t>
            </a:r>
            <a:r>
              <a:rPr lang="nl-NL" altLang="nl-NL" dirty="0">
                <a:cs typeface="Arial" charset="0"/>
              </a:rPr>
              <a:t>Gº’  +  RT </a:t>
            </a:r>
            <a:r>
              <a:rPr lang="nl-NL" altLang="nl-NL" dirty="0" err="1">
                <a:cs typeface="Arial" charset="0"/>
              </a:rPr>
              <a:t>ln</a:t>
            </a:r>
            <a:endParaRPr lang="el-GR" altLang="nl-NL" baseline="30000" dirty="0">
              <a:cs typeface="Arial" charset="0"/>
            </a:endParaRPr>
          </a:p>
          <a:p>
            <a:endParaRPr lang="nl-NL" altLang="nl-NL" dirty="0">
              <a:cs typeface="Arial" charset="0"/>
            </a:endParaRPr>
          </a:p>
          <a:p>
            <a:pPr>
              <a:buFontTx/>
              <a:buNone/>
            </a:pPr>
            <a:r>
              <a:rPr lang="el-GR" altLang="nl-NL" dirty="0">
                <a:cs typeface="Arial" charset="0"/>
              </a:rPr>
              <a:t>Δ</a:t>
            </a:r>
            <a:r>
              <a:rPr lang="nl-NL" altLang="nl-NL" dirty="0">
                <a:cs typeface="Arial" charset="0"/>
              </a:rPr>
              <a:t>Gº’</a:t>
            </a:r>
            <a:r>
              <a:rPr lang="nl-NL" altLang="nl-NL" baseline="30000" dirty="0">
                <a:cs typeface="Arial" charset="0"/>
              </a:rPr>
              <a:t>  </a:t>
            </a:r>
            <a:r>
              <a:rPr lang="nl-NL" altLang="nl-NL" dirty="0">
                <a:cs typeface="Arial" charset="0"/>
              </a:rPr>
              <a:t>=  - RT </a:t>
            </a:r>
            <a:r>
              <a:rPr lang="nl-NL" altLang="nl-NL" dirty="0" err="1">
                <a:cs typeface="Arial" charset="0"/>
              </a:rPr>
              <a:t>ln</a:t>
            </a:r>
            <a:r>
              <a:rPr lang="nl-NL" altLang="nl-NL" dirty="0">
                <a:cs typeface="Arial" charset="0"/>
              </a:rPr>
              <a:t> </a:t>
            </a:r>
            <a:endParaRPr lang="nl-NL" altLang="nl-NL" baseline="-25000" dirty="0">
              <a:cs typeface="Arial" charset="0"/>
            </a:endParaRPr>
          </a:p>
          <a:p>
            <a:endParaRPr lang="nl-NL" altLang="nl-NL" baseline="-25000" dirty="0">
              <a:cs typeface="Arial" charset="0"/>
            </a:endParaRPr>
          </a:p>
          <a:p>
            <a:pPr>
              <a:buNone/>
            </a:pPr>
            <a:r>
              <a:rPr lang="el-GR" altLang="nl-NL" dirty="0">
                <a:cs typeface="Arial" charset="0"/>
              </a:rPr>
              <a:t>Δ</a:t>
            </a:r>
            <a:r>
              <a:rPr lang="nl-NL" altLang="nl-NL" dirty="0">
                <a:cs typeface="Arial" charset="0"/>
              </a:rPr>
              <a:t>Gº’</a:t>
            </a:r>
            <a:r>
              <a:rPr lang="nl-NL" altLang="nl-NL" baseline="30000" dirty="0">
                <a:cs typeface="Arial" charset="0"/>
              </a:rPr>
              <a:t>  </a:t>
            </a:r>
            <a:r>
              <a:rPr lang="nl-NL" altLang="nl-NL" dirty="0">
                <a:cs typeface="Arial" charset="0"/>
              </a:rPr>
              <a:t>=  - RT </a:t>
            </a:r>
            <a:r>
              <a:rPr lang="nl-NL" altLang="nl-NL" dirty="0" err="1">
                <a:cs typeface="Arial" charset="0"/>
              </a:rPr>
              <a:t>ln</a:t>
            </a:r>
            <a:r>
              <a:rPr lang="nl-NL" altLang="nl-NL" dirty="0">
                <a:cs typeface="Arial" charset="0"/>
              </a:rPr>
              <a:t> </a:t>
            </a:r>
            <a:r>
              <a:rPr lang="nl-NL" altLang="nl-NL" i="1" dirty="0" err="1">
                <a:cs typeface="Arial" charset="0"/>
              </a:rPr>
              <a:t>K</a:t>
            </a:r>
            <a:r>
              <a:rPr lang="nl-NL" altLang="nl-NL" baseline="-25000" dirty="0" err="1">
                <a:cs typeface="Arial" charset="0"/>
              </a:rPr>
              <a:t>eq</a:t>
            </a:r>
            <a:endParaRPr lang="nl-NL" altLang="nl-NL" baseline="-25000" dirty="0">
              <a:cs typeface="Arial" charset="0"/>
            </a:endParaRPr>
          </a:p>
          <a:p>
            <a:pPr>
              <a:buFontTx/>
              <a:buNone/>
            </a:pPr>
            <a:r>
              <a:rPr lang="nl-NL" altLang="nl-NL" i="1" dirty="0" err="1">
                <a:cs typeface="Arial" charset="0"/>
              </a:rPr>
              <a:t>K</a:t>
            </a:r>
            <a:r>
              <a:rPr lang="nl-NL" altLang="nl-NL" baseline="-25000" dirty="0" err="1">
                <a:cs typeface="Arial" charset="0"/>
              </a:rPr>
              <a:t>eq</a:t>
            </a:r>
            <a:r>
              <a:rPr lang="nl-NL" altLang="nl-NL" dirty="0">
                <a:cs typeface="Arial" charset="0"/>
              </a:rPr>
              <a:t> is te meten, dus </a:t>
            </a:r>
            <a:r>
              <a:rPr lang="el-GR" altLang="nl-NL" dirty="0">
                <a:cs typeface="Arial" charset="0"/>
              </a:rPr>
              <a:t>Δ</a:t>
            </a:r>
            <a:r>
              <a:rPr lang="nl-NL" altLang="nl-NL" dirty="0">
                <a:cs typeface="Arial" charset="0"/>
              </a:rPr>
              <a:t>G’</a:t>
            </a:r>
            <a:r>
              <a:rPr lang="nl-NL" altLang="nl-NL" baseline="30000" dirty="0">
                <a:cs typeface="Arial" charset="0"/>
              </a:rPr>
              <a:t>0  </a:t>
            </a:r>
            <a:r>
              <a:rPr lang="nl-NL" altLang="nl-NL" dirty="0">
                <a:cs typeface="Arial" charset="0"/>
              </a:rPr>
              <a:t>te bepalen</a:t>
            </a:r>
            <a:endParaRPr lang="el-GR" altLang="nl-NL" dirty="0">
              <a:cs typeface="Arial" charset="0"/>
            </a:endParaRPr>
          </a:p>
        </p:txBody>
      </p:sp>
      <p:sp>
        <p:nvSpPr>
          <p:cNvPr id="9" name="Slide Number Placeholder 5"/>
          <p:cNvSpPr>
            <a:spLocks noGrp="1"/>
          </p:cNvSpPr>
          <p:nvPr>
            <p:ph type="sldNum" sz="quarter" idx="12"/>
          </p:nvPr>
        </p:nvSpPr>
        <p:spPr/>
        <p:txBody>
          <a:bodyPr/>
          <a:lstStyle/>
          <a:p>
            <a:fld id="{DF8D6A7D-A0AF-460C-B4FA-49DD676194FA}" type="slidenum">
              <a:rPr lang="en-US" altLang="nl-NL"/>
              <a:pPr/>
              <a:t>11</a:t>
            </a:fld>
            <a:endParaRPr lang="en-US" altLang="nl-NL"/>
          </a:p>
        </p:txBody>
      </p:sp>
      <p:grpSp>
        <p:nvGrpSpPr>
          <p:cNvPr id="101380" name="Group 4"/>
          <p:cNvGrpSpPr>
            <a:grpSpLocks/>
          </p:cNvGrpSpPr>
          <p:nvPr/>
        </p:nvGrpSpPr>
        <p:grpSpPr bwMode="auto">
          <a:xfrm>
            <a:off x="4068234" y="2438400"/>
            <a:ext cx="1752600" cy="946150"/>
            <a:chOff x="2645" y="1680"/>
            <a:chExt cx="1104" cy="596"/>
          </a:xfrm>
        </p:grpSpPr>
        <p:sp>
          <p:nvSpPr>
            <p:cNvPr id="101381" name="Line 5"/>
            <p:cNvSpPr>
              <a:spLocks noChangeShapeType="1"/>
            </p:cNvSpPr>
            <p:nvPr/>
          </p:nvSpPr>
          <p:spPr bwMode="auto">
            <a:xfrm>
              <a:off x="2645" y="1993"/>
              <a:ext cx="1104"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nl-NL"/>
            </a:p>
          </p:txBody>
        </p:sp>
        <p:sp>
          <p:nvSpPr>
            <p:cNvPr id="101382" name="Text Box 6" descr="15CO"/>
            <p:cNvSpPr txBox="1">
              <a:spLocks noChangeArrowheads="1"/>
            </p:cNvSpPr>
            <p:nvPr/>
          </p:nvSpPr>
          <p:spPr bwMode="auto">
            <a:xfrm>
              <a:off x="2688" y="1680"/>
              <a:ext cx="973" cy="596"/>
            </a:xfrm>
            <a:prstGeom prst="rect">
              <a:avLst/>
            </a:prstGeom>
            <a:noFill/>
            <a:ln>
              <a:noFill/>
            </a:ln>
            <a:effectLst/>
            <a:extLst>
              <a:ext uri="{909E8E84-426E-40dd-AFC4-6F175D3DCCD1}">
                <a14:hiddenFill xmlns="" xmlns:a14="http://schemas.microsoft.com/office/drawing/2010/main">
                  <a:blipFill dpi="0" rotWithShape="1">
                    <a:blip r:embed="rId3"/>
                    <a:srcRect/>
                    <a:stretch>
                      <a:fillRect b="-53926"/>
                    </a:stretch>
                  </a:blip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nl-NL" altLang="nl-NL" sz="2800" dirty="0"/>
                <a:t>[C]</a:t>
              </a:r>
              <a:r>
                <a:rPr lang="nl-NL" altLang="nl-NL" sz="2800" baseline="30000" dirty="0"/>
                <a:t>c</a:t>
              </a:r>
              <a:r>
                <a:rPr lang="nl-NL" altLang="nl-NL" sz="2800" dirty="0"/>
                <a:t>  [D]</a:t>
              </a:r>
              <a:r>
                <a:rPr lang="nl-NL" altLang="nl-NL" sz="2800" baseline="30000" dirty="0"/>
                <a:t>d</a:t>
              </a:r>
            </a:p>
            <a:p>
              <a:r>
                <a:rPr lang="nl-NL" altLang="nl-NL" sz="2800" dirty="0"/>
                <a:t>[A]</a:t>
              </a:r>
              <a:r>
                <a:rPr lang="nl-NL" altLang="nl-NL" sz="2800" baseline="30000" dirty="0"/>
                <a:t>a</a:t>
              </a:r>
              <a:r>
                <a:rPr lang="nl-NL" altLang="nl-NL" sz="2800" dirty="0"/>
                <a:t>  [B]</a:t>
              </a:r>
              <a:r>
                <a:rPr lang="nl-NL" altLang="nl-NL" sz="2800" baseline="30000" dirty="0"/>
                <a:t>b</a:t>
              </a:r>
            </a:p>
          </p:txBody>
        </p:sp>
      </p:grpSp>
      <p:grpSp>
        <p:nvGrpSpPr>
          <p:cNvPr id="8" name="Group 4"/>
          <p:cNvGrpSpPr>
            <a:grpSpLocks/>
          </p:cNvGrpSpPr>
          <p:nvPr/>
        </p:nvGrpSpPr>
        <p:grpSpPr bwMode="auto">
          <a:xfrm>
            <a:off x="3260197" y="3518960"/>
            <a:ext cx="1752600" cy="946150"/>
            <a:chOff x="2645" y="1680"/>
            <a:chExt cx="1104" cy="596"/>
          </a:xfrm>
        </p:grpSpPr>
        <p:sp>
          <p:nvSpPr>
            <p:cNvPr id="10" name="Line 5"/>
            <p:cNvSpPr>
              <a:spLocks noChangeShapeType="1"/>
            </p:cNvSpPr>
            <p:nvPr/>
          </p:nvSpPr>
          <p:spPr bwMode="auto">
            <a:xfrm>
              <a:off x="2645" y="1993"/>
              <a:ext cx="1104"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nl-NL"/>
            </a:p>
          </p:txBody>
        </p:sp>
        <p:sp>
          <p:nvSpPr>
            <p:cNvPr id="11" name="Text Box 6" descr="15CO"/>
            <p:cNvSpPr txBox="1">
              <a:spLocks noChangeArrowheads="1"/>
            </p:cNvSpPr>
            <p:nvPr/>
          </p:nvSpPr>
          <p:spPr bwMode="auto">
            <a:xfrm>
              <a:off x="2688" y="1680"/>
              <a:ext cx="973" cy="596"/>
            </a:xfrm>
            <a:prstGeom prst="rect">
              <a:avLst/>
            </a:prstGeom>
            <a:noFill/>
            <a:ln>
              <a:noFill/>
            </a:ln>
            <a:effectLst/>
            <a:extLst>
              <a:ext uri="{909E8E84-426E-40dd-AFC4-6F175D3DCCD1}">
                <a14:hiddenFill xmlns="" xmlns:a14="http://schemas.microsoft.com/office/drawing/2010/main">
                  <a:blipFill dpi="0" rotWithShape="1">
                    <a:blip r:embed="rId3"/>
                    <a:srcRect/>
                    <a:stretch>
                      <a:fillRect b="-53926"/>
                    </a:stretch>
                  </a:blip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nl-NL" altLang="nl-NL" sz="2800" dirty="0"/>
                <a:t>[C]</a:t>
              </a:r>
              <a:r>
                <a:rPr lang="nl-NL" altLang="nl-NL" sz="2800" baseline="30000" dirty="0"/>
                <a:t>c</a:t>
              </a:r>
              <a:r>
                <a:rPr lang="nl-NL" altLang="nl-NL" sz="2800" dirty="0"/>
                <a:t>  [D]</a:t>
              </a:r>
              <a:r>
                <a:rPr lang="nl-NL" altLang="nl-NL" sz="2800" baseline="30000" dirty="0"/>
                <a:t>d</a:t>
              </a:r>
            </a:p>
            <a:p>
              <a:r>
                <a:rPr lang="nl-NL" altLang="nl-NL" sz="2800" dirty="0"/>
                <a:t>[A]</a:t>
              </a:r>
              <a:r>
                <a:rPr lang="nl-NL" altLang="nl-NL" sz="2800" baseline="30000" dirty="0"/>
                <a:t>a</a:t>
              </a:r>
              <a:r>
                <a:rPr lang="nl-NL" altLang="nl-NL" sz="2800" dirty="0"/>
                <a:t>  [B]</a:t>
              </a:r>
              <a:r>
                <a:rPr lang="nl-NL" altLang="nl-NL" sz="2800" baseline="30000" dirty="0"/>
                <a:t>b</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CAD9EF-902B-A842-B029-65A6DE4C8632}"/>
              </a:ext>
            </a:extLst>
          </p:cNvPr>
          <p:cNvSpPr>
            <a:spLocks noGrp="1"/>
          </p:cNvSpPr>
          <p:nvPr>
            <p:ph type="title"/>
          </p:nvPr>
        </p:nvSpPr>
        <p:spPr/>
        <p:txBody>
          <a:bodyPr/>
          <a:lstStyle/>
          <a:p>
            <a:r>
              <a:rPr lang="nl-NL" dirty="0"/>
              <a:t>Opdracht</a:t>
            </a:r>
          </a:p>
        </p:txBody>
      </p:sp>
      <p:sp>
        <p:nvSpPr>
          <p:cNvPr id="3" name="Tijdelijke aanduiding voor inhoud 2">
            <a:extLst>
              <a:ext uri="{FF2B5EF4-FFF2-40B4-BE49-F238E27FC236}">
                <a16:creationId xmlns:a16="http://schemas.microsoft.com/office/drawing/2014/main" id="{D564522C-60EE-9040-9CCD-E88AF93DE929}"/>
              </a:ext>
            </a:extLst>
          </p:cNvPr>
          <p:cNvSpPr>
            <a:spLocks noGrp="1"/>
          </p:cNvSpPr>
          <p:nvPr>
            <p:ph idx="1"/>
          </p:nvPr>
        </p:nvSpPr>
        <p:spPr/>
        <p:txBody>
          <a:bodyPr/>
          <a:lstStyle/>
          <a:p>
            <a:endParaRPr lang="nl-NL" dirty="0"/>
          </a:p>
        </p:txBody>
      </p:sp>
      <p:sp>
        <p:nvSpPr>
          <p:cNvPr id="4" name="Tijdelijke aanduiding voor dianummer 3">
            <a:extLst>
              <a:ext uri="{FF2B5EF4-FFF2-40B4-BE49-F238E27FC236}">
                <a16:creationId xmlns:a16="http://schemas.microsoft.com/office/drawing/2014/main" id="{5B838FDA-B24A-4E48-B100-376572A5FEE5}"/>
              </a:ext>
            </a:extLst>
          </p:cNvPr>
          <p:cNvSpPr>
            <a:spLocks noGrp="1"/>
          </p:cNvSpPr>
          <p:nvPr>
            <p:ph type="sldNum" sz="quarter" idx="12"/>
          </p:nvPr>
        </p:nvSpPr>
        <p:spPr/>
        <p:txBody>
          <a:bodyPr/>
          <a:lstStyle/>
          <a:p>
            <a:fld id="{EB242856-05C8-47ED-9330-18848B2FA221}" type="slidenum">
              <a:rPr lang="en-US" altLang="nl-NL" smtClean="0"/>
              <a:pPr/>
              <a:t>12</a:t>
            </a:fld>
            <a:endParaRPr lang="en-US" altLang="nl-NL"/>
          </a:p>
        </p:txBody>
      </p:sp>
      <p:pic>
        <p:nvPicPr>
          <p:cNvPr id="5" name="Afbeelding 4" descr="/Users/sannenabuurs/Desktop/Schermafbeelding 2017-11-15 om 11.52.16.png">
            <a:extLst>
              <a:ext uri="{FF2B5EF4-FFF2-40B4-BE49-F238E27FC236}">
                <a16:creationId xmlns:a16="http://schemas.microsoft.com/office/drawing/2014/main" id="{B5E5ACCC-E3F2-E345-892A-2B362A580EF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05000"/>
            <a:ext cx="10515600" cy="3048000"/>
          </a:xfrm>
          <a:prstGeom prst="rect">
            <a:avLst/>
          </a:prstGeom>
          <a:noFill/>
          <a:ln>
            <a:solidFill>
              <a:schemeClr val="tx1"/>
            </a:solidFill>
          </a:ln>
        </p:spPr>
      </p:pic>
    </p:spTree>
    <p:extLst>
      <p:ext uri="{BB962C8B-B14F-4D97-AF65-F5344CB8AC3E}">
        <p14:creationId xmlns:p14="http://schemas.microsoft.com/office/powerpoint/2010/main" val="273372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Gekoppelde reacties</a:t>
            </a:r>
          </a:p>
        </p:txBody>
      </p:sp>
      <p:sp>
        <p:nvSpPr>
          <p:cNvPr id="3" name="Tijdelijke aanduiding voor dianummer 2"/>
          <p:cNvSpPr>
            <a:spLocks noGrp="1"/>
          </p:cNvSpPr>
          <p:nvPr>
            <p:ph type="sldNum" sz="quarter" idx="12"/>
          </p:nvPr>
        </p:nvSpPr>
        <p:spPr/>
        <p:txBody>
          <a:bodyPr/>
          <a:lstStyle/>
          <a:p>
            <a:fld id="{EB242856-05C8-47ED-9330-18848B2FA221}" type="slidenum">
              <a:rPr lang="en-US" altLang="nl-NL" smtClean="0"/>
              <a:pPr/>
              <a:t>13</a:t>
            </a:fld>
            <a:endParaRPr lang="en-US" altLang="nl-NL"/>
          </a:p>
        </p:txBody>
      </p:sp>
      <p:sp>
        <p:nvSpPr>
          <p:cNvPr id="4" name="Tijdelijke aanduiding voor inhoud 3"/>
          <p:cNvSpPr>
            <a:spLocks noGrp="1"/>
          </p:cNvSpPr>
          <p:nvPr>
            <p:ph idx="1"/>
          </p:nvPr>
        </p:nvSpPr>
        <p:spPr>
          <a:xfrm>
            <a:off x="359834" y="1295400"/>
            <a:ext cx="10972800" cy="4525963"/>
          </a:xfrm>
        </p:spPr>
        <p:txBody>
          <a:bodyPr/>
          <a:lstStyle/>
          <a:p>
            <a:pPr marL="0" indent="0">
              <a:buNone/>
            </a:pPr>
            <a:r>
              <a:rPr lang="nl-NL" dirty="0"/>
              <a:t>A </a:t>
            </a:r>
            <a:r>
              <a:rPr lang="nl-NL" dirty="0">
                <a:latin typeface="Symbol" charset="2"/>
                <a:ea typeface="Symbol" charset="2"/>
                <a:cs typeface="Symbol" charset="2"/>
              </a:rPr>
              <a:t>⇄</a:t>
            </a:r>
            <a:r>
              <a:rPr lang="nl-NL" dirty="0"/>
              <a:t> B + C		</a:t>
            </a:r>
            <a:r>
              <a:rPr lang="el-GR" altLang="nl-NL" dirty="0">
                <a:cs typeface="Arial" charset="0"/>
              </a:rPr>
              <a:t> Δ</a:t>
            </a:r>
            <a:r>
              <a:rPr lang="nl-NL" altLang="nl-NL" dirty="0">
                <a:cs typeface="Arial" charset="0"/>
              </a:rPr>
              <a:t>Gº’</a:t>
            </a:r>
            <a:r>
              <a:rPr lang="nl-NL" altLang="nl-NL" baseline="30000" dirty="0">
                <a:cs typeface="Arial" charset="0"/>
              </a:rPr>
              <a:t> </a:t>
            </a:r>
            <a:r>
              <a:rPr lang="nl-NL" altLang="nl-NL" dirty="0">
                <a:cs typeface="Arial" charset="0"/>
              </a:rPr>
              <a:t>= +21 kJ/mol</a:t>
            </a:r>
          </a:p>
          <a:p>
            <a:pPr marL="0" indent="0">
              <a:buNone/>
            </a:pPr>
            <a:r>
              <a:rPr lang="nl-NL" dirty="0">
                <a:cs typeface="Arial" charset="0"/>
              </a:rPr>
              <a:t>B ⇄ D		</a:t>
            </a:r>
            <a:r>
              <a:rPr lang="nl-NL" dirty="0"/>
              <a:t> 	 </a:t>
            </a:r>
            <a:r>
              <a:rPr lang="el-GR" altLang="nl-NL" dirty="0">
                <a:cs typeface="Arial" charset="0"/>
              </a:rPr>
              <a:t>Δ</a:t>
            </a:r>
            <a:r>
              <a:rPr lang="nl-NL" altLang="nl-NL" dirty="0">
                <a:cs typeface="Arial" charset="0"/>
              </a:rPr>
              <a:t>Gº’</a:t>
            </a:r>
            <a:r>
              <a:rPr lang="nl-NL" altLang="nl-NL" baseline="30000" dirty="0">
                <a:cs typeface="Arial" charset="0"/>
              </a:rPr>
              <a:t> </a:t>
            </a:r>
            <a:r>
              <a:rPr lang="nl-NL" altLang="nl-NL" dirty="0">
                <a:cs typeface="Arial" charset="0"/>
              </a:rPr>
              <a:t>= -34 kJ/mol</a:t>
            </a:r>
          </a:p>
          <a:p>
            <a:pPr marL="0" indent="0">
              <a:buNone/>
            </a:pPr>
            <a:r>
              <a:rPr lang="nl-NL" dirty="0">
                <a:cs typeface="Arial" charset="0"/>
              </a:rPr>
              <a:t>A ⇄ C + D		</a:t>
            </a:r>
            <a:r>
              <a:rPr lang="el-GR" altLang="nl-NL" dirty="0">
                <a:cs typeface="Arial" charset="0"/>
              </a:rPr>
              <a:t> Δ</a:t>
            </a:r>
            <a:r>
              <a:rPr lang="nl-NL" altLang="nl-NL" dirty="0">
                <a:cs typeface="Arial" charset="0"/>
              </a:rPr>
              <a:t>Gº’</a:t>
            </a:r>
            <a:r>
              <a:rPr lang="nl-NL" altLang="nl-NL" baseline="30000" dirty="0">
                <a:cs typeface="Arial" charset="0"/>
              </a:rPr>
              <a:t> </a:t>
            </a:r>
            <a:r>
              <a:rPr lang="nl-NL" altLang="nl-NL" dirty="0">
                <a:cs typeface="Arial" charset="0"/>
              </a:rPr>
              <a:t>= -13 kJ/mol</a:t>
            </a:r>
          </a:p>
          <a:p>
            <a:pPr marL="0" indent="0">
              <a:buNone/>
            </a:pPr>
            <a:endParaRPr lang="nl-NL" dirty="0">
              <a:cs typeface="Arial" charset="0"/>
            </a:endParaRPr>
          </a:p>
          <a:p>
            <a:pPr marL="0" indent="0">
              <a:buNone/>
            </a:pPr>
            <a:r>
              <a:rPr lang="nl-NL" sz="2400" dirty="0"/>
              <a:t>A </a:t>
            </a:r>
            <a:r>
              <a:rPr lang="nl-NL" sz="2400" dirty="0">
                <a:latin typeface="Symbol" charset="2"/>
                <a:ea typeface="Symbol" charset="2"/>
                <a:cs typeface="Symbol" charset="2"/>
              </a:rPr>
              <a:t>⇄</a:t>
            </a:r>
            <a:r>
              <a:rPr lang="nl-NL" sz="2400" dirty="0"/>
              <a:t> B + C kan onder standaard condities niet plaatvinden, omdat </a:t>
            </a:r>
            <a:r>
              <a:rPr lang="el-GR" altLang="nl-NL" sz="2400" dirty="0">
                <a:cs typeface="Arial" charset="0"/>
              </a:rPr>
              <a:t>Δ</a:t>
            </a:r>
            <a:r>
              <a:rPr lang="nl-NL" altLang="nl-NL" sz="2400" dirty="0">
                <a:cs typeface="Arial" charset="0"/>
              </a:rPr>
              <a:t>G’</a:t>
            </a:r>
            <a:r>
              <a:rPr lang="nl-NL" altLang="nl-NL" sz="2400" baseline="30000" dirty="0">
                <a:cs typeface="Arial" charset="0"/>
              </a:rPr>
              <a:t>0</a:t>
            </a:r>
            <a:r>
              <a:rPr lang="nl-NL" altLang="nl-NL" sz="2400" dirty="0">
                <a:cs typeface="Arial" charset="0"/>
              </a:rPr>
              <a:t> positief is</a:t>
            </a:r>
            <a:r>
              <a:rPr lang="nl-NL" sz="2400" dirty="0"/>
              <a:t>. Maar doordat de reactie </a:t>
            </a:r>
            <a:r>
              <a:rPr lang="nl-NL" sz="2400" dirty="0">
                <a:cs typeface="Arial" charset="0"/>
              </a:rPr>
              <a:t>B ⇄ D een negatieve </a:t>
            </a:r>
            <a:r>
              <a:rPr lang="el-GR" altLang="nl-NL" sz="2400" dirty="0">
                <a:cs typeface="Arial" charset="0"/>
              </a:rPr>
              <a:t>Δ</a:t>
            </a:r>
            <a:r>
              <a:rPr lang="nl-NL" altLang="nl-NL" sz="2400" dirty="0">
                <a:cs typeface="Arial" charset="0"/>
              </a:rPr>
              <a:t>G’</a:t>
            </a:r>
            <a:r>
              <a:rPr lang="nl-NL" altLang="nl-NL" sz="2400" baseline="30000" dirty="0">
                <a:cs typeface="Arial" charset="0"/>
              </a:rPr>
              <a:t>0</a:t>
            </a:r>
            <a:r>
              <a:rPr lang="nl-NL" altLang="nl-NL" sz="2400" dirty="0">
                <a:cs typeface="Arial" charset="0"/>
              </a:rPr>
              <a:t> </a:t>
            </a:r>
            <a:r>
              <a:rPr lang="nl-NL" sz="2400" dirty="0">
                <a:cs typeface="Arial" charset="0"/>
              </a:rPr>
              <a:t>heeft en de totale reactie A ⇄ C + D ook negatief is, vindt deze wel plaats.</a:t>
            </a:r>
          </a:p>
          <a:p>
            <a:pPr marL="0" indent="0">
              <a:buNone/>
            </a:pPr>
            <a:endParaRPr lang="nl-NL" sz="2400" dirty="0">
              <a:cs typeface="Arial" charset="0"/>
            </a:endParaRPr>
          </a:p>
          <a:p>
            <a:pPr marL="0" indent="0">
              <a:buNone/>
            </a:pPr>
            <a:r>
              <a:rPr lang="nl-NL" sz="2400" i="1" dirty="0">
                <a:cs typeface="Arial" charset="0"/>
              </a:rPr>
              <a:t>Dit noemen we een gekoppelde reactie</a:t>
            </a:r>
            <a:endParaRPr lang="nl-NL" sz="2400" i="1" dirty="0"/>
          </a:p>
        </p:txBody>
      </p:sp>
      <p:cxnSp>
        <p:nvCxnSpPr>
          <p:cNvPr id="10" name="Rechte verbindingslijn 9"/>
          <p:cNvCxnSpPr/>
          <p:nvPr/>
        </p:nvCxnSpPr>
        <p:spPr>
          <a:xfrm>
            <a:off x="334434" y="2514600"/>
            <a:ext cx="62484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5608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Gekoppelde reacties in de biochemie</a:t>
            </a:r>
          </a:p>
        </p:txBody>
      </p:sp>
      <p:sp>
        <p:nvSpPr>
          <p:cNvPr id="3" name="Tijdelijke aanduiding voor inhoud 2"/>
          <p:cNvSpPr>
            <a:spLocks noGrp="1"/>
          </p:cNvSpPr>
          <p:nvPr>
            <p:ph idx="1"/>
          </p:nvPr>
        </p:nvSpPr>
        <p:spPr/>
        <p:txBody>
          <a:bodyPr/>
          <a:lstStyle/>
          <a:p>
            <a:pPr marL="0" indent="0">
              <a:buNone/>
            </a:pPr>
            <a:r>
              <a:rPr lang="nl-NL" dirty="0"/>
              <a:t>glucose </a:t>
            </a:r>
            <a:r>
              <a:rPr lang="nl-NL" dirty="0">
                <a:latin typeface="Symbol" charset="2"/>
                <a:ea typeface="Symbol" charset="2"/>
                <a:cs typeface="Symbol" charset="2"/>
              </a:rPr>
              <a:t>⇄</a:t>
            </a:r>
            <a:r>
              <a:rPr lang="nl-NL" dirty="0">
                <a:latin typeface="+mj-lt"/>
                <a:ea typeface="Symbol" charset="2"/>
                <a:cs typeface="Symbol" charset="2"/>
              </a:rPr>
              <a:t> glucose6-fosfaat 	</a:t>
            </a:r>
            <a:r>
              <a:rPr lang="el-GR" altLang="nl-NL" dirty="0">
                <a:cs typeface="Arial" charset="0"/>
              </a:rPr>
              <a:t> </a:t>
            </a:r>
            <a:endParaRPr lang="nl-NL" altLang="nl-NL" dirty="0">
              <a:cs typeface="Arial" charset="0"/>
            </a:endParaRPr>
          </a:p>
          <a:p>
            <a:pPr marL="0" indent="0">
              <a:buNone/>
            </a:pPr>
            <a:r>
              <a:rPr lang="el-GR" altLang="nl-NL" dirty="0">
                <a:cs typeface="Arial" charset="0"/>
              </a:rPr>
              <a:t>Δ</a:t>
            </a:r>
            <a:r>
              <a:rPr lang="nl-NL" altLang="nl-NL" dirty="0">
                <a:cs typeface="Arial" charset="0"/>
              </a:rPr>
              <a:t>Gº’</a:t>
            </a:r>
            <a:r>
              <a:rPr lang="nl-NL" altLang="nl-NL" baseline="30000" dirty="0">
                <a:cs typeface="Arial" charset="0"/>
              </a:rPr>
              <a:t> </a:t>
            </a:r>
            <a:r>
              <a:rPr lang="nl-NL" altLang="nl-NL" dirty="0">
                <a:cs typeface="Arial" charset="0"/>
              </a:rPr>
              <a:t>= </a:t>
            </a:r>
            <a:r>
              <a:rPr lang="nl-NL" dirty="0">
                <a:latin typeface="+mj-lt"/>
                <a:ea typeface="Symbol" charset="2"/>
                <a:cs typeface="Symbol" charset="2"/>
              </a:rPr>
              <a:t>13,8 kJ/mol</a:t>
            </a:r>
          </a:p>
          <a:p>
            <a:pPr marL="0" indent="0">
              <a:buNone/>
            </a:pPr>
            <a:endParaRPr lang="nl-NL" dirty="0">
              <a:latin typeface="+mj-lt"/>
              <a:ea typeface="Symbol" charset="2"/>
              <a:cs typeface="Symbol" charset="2"/>
            </a:endParaRPr>
          </a:p>
          <a:p>
            <a:pPr marL="0" indent="0">
              <a:buNone/>
            </a:pPr>
            <a:r>
              <a:rPr lang="nl-NL" dirty="0">
                <a:latin typeface="+mj-lt"/>
                <a:ea typeface="Symbol" charset="2"/>
                <a:cs typeface="Symbol" charset="2"/>
              </a:rPr>
              <a:t>ATP </a:t>
            </a:r>
            <a:r>
              <a:rPr lang="nl-NL" dirty="0">
                <a:latin typeface="Symbol" charset="2"/>
                <a:ea typeface="Symbol" charset="2"/>
                <a:cs typeface="Symbol" charset="2"/>
              </a:rPr>
              <a:t>⇄</a:t>
            </a:r>
            <a:r>
              <a:rPr lang="nl-NL" dirty="0">
                <a:latin typeface="+mj-lt"/>
                <a:ea typeface="Symbol" charset="2"/>
                <a:cs typeface="Symbol" charset="2"/>
              </a:rPr>
              <a:t> ADP      </a:t>
            </a:r>
            <a:br>
              <a:rPr lang="nl-NL" dirty="0">
                <a:latin typeface="+mj-lt"/>
                <a:ea typeface="Symbol" charset="2"/>
                <a:cs typeface="Symbol" charset="2"/>
              </a:rPr>
            </a:br>
            <a:r>
              <a:rPr lang="el-GR" altLang="nl-NL" dirty="0">
                <a:cs typeface="Arial" charset="0"/>
              </a:rPr>
              <a:t>Δ</a:t>
            </a:r>
            <a:r>
              <a:rPr lang="nl-NL" altLang="nl-NL" dirty="0">
                <a:cs typeface="Arial" charset="0"/>
              </a:rPr>
              <a:t>Gº’</a:t>
            </a:r>
            <a:r>
              <a:rPr lang="nl-NL" altLang="nl-NL" baseline="30000" dirty="0">
                <a:cs typeface="Arial" charset="0"/>
              </a:rPr>
              <a:t> </a:t>
            </a:r>
            <a:r>
              <a:rPr lang="nl-NL" altLang="nl-NL" dirty="0">
                <a:cs typeface="Arial" charset="0"/>
              </a:rPr>
              <a:t>= -30,5</a:t>
            </a:r>
            <a:r>
              <a:rPr lang="nl-NL" dirty="0">
                <a:ea typeface="Symbol" charset="2"/>
                <a:cs typeface="Symbol" charset="2"/>
              </a:rPr>
              <a:t> kJ/mol</a:t>
            </a:r>
          </a:p>
          <a:p>
            <a:pPr marL="0" indent="0">
              <a:buNone/>
            </a:pPr>
            <a:endParaRPr lang="nl-NL" dirty="0">
              <a:ea typeface="Symbol" charset="2"/>
              <a:cs typeface="Symbol" charset="2"/>
            </a:endParaRPr>
          </a:p>
          <a:p>
            <a:pPr marL="0" indent="0">
              <a:buNone/>
            </a:pPr>
            <a:r>
              <a:rPr lang="nl-NL" dirty="0"/>
              <a:t>glucose + ATP </a:t>
            </a:r>
            <a:r>
              <a:rPr lang="nl-NL" dirty="0">
                <a:latin typeface="Symbol" charset="2"/>
                <a:ea typeface="Symbol" charset="2"/>
                <a:cs typeface="Symbol" charset="2"/>
              </a:rPr>
              <a:t>⇄</a:t>
            </a:r>
            <a:r>
              <a:rPr lang="nl-NL" dirty="0">
                <a:ea typeface="Symbol" charset="2"/>
                <a:cs typeface="Symbol" charset="2"/>
              </a:rPr>
              <a:t> glucose6-fosfaat + ADP</a:t>
            </a:r>
          </a:p>
          <a:p>
            <a:pPr marL="0" indent="0">
              <a:buNone/>
            </a:pPr>
            <a:r>
              <a:rPr lang="el-GR" altLang="nl-NL" dirty="0">
                <a:cs typeface="Arial" charset="0"/>
              </a:rPr>
              <a:t>Δ</a:t>
            </a:r>
            <a:r>
              <a:rPr lang="nl-NL" altLang="nl-NL" dirty="0">
                <a:cs typeface="Arial" charset="0"/>
              </a:rPr>
              <a:t>Gº’</a:t>
            </a:r>
            <a:r>
              <a:rPr lang="nl-NL" altLang="nl-NL" baseline="30000" dirty="0">
                <a:cs typeface="Arial" charset="0"/>
              </a:rPr>
              <a:t> </a:t>
            </a:r>
            <a:r>
              <a:rPr lang="nl-NL" altLang="nl-NL" dirty="0">
                <a:cs typeface="Arial" charset="0"/>
              </a:rPr>
              <a:t>= -16,7 </a:t>
            </a:r>
            <a:r>
              <a:rPr lang="nl-NL" dirty="0">
                <a:ea typeface="Symbol" charset="2"/>
                <a:cs typeface="Symbol" charset="2"/>
              </a:rPr>
              <a:t>kJ/mol</a:t>
            </a:r>
          </a:p>
          <a:p>
            <a:pPr marL="0" indent="0">
              <a:buNone/>
            </a:pPr>
            <a:endParaRPr lang="nl-NL" dirty="0">
              <a:ea typeface="Symbol" charset="2"/>
              <a:cs typeface="Symbol" charset="2"/>
            </a:endParaRPr>
          </a:p>
          <a:p>
            <a:pPr marL="0" indent="0">
              <a:buNone/>
            </a:pPr>
            <a:endParaRPr lang="nl-NL" dirty="0">
              <a:latin typeface="+mj-lt"/>
              <a:ea typeface="Symbol" charset="2"/>
              <a:cs typeface="Symbol" charset="2"/>
            </a:endParaRPr>
          </a:p>
          <a:p>
            <a:pPr marL="0" indent="0">
              <a:buNone/>
            </a:pPr>
            <a:endParaRPr lang="nl-NL" dirty="0">
              <a:latin typeface="+mj-lt"/>
              <a:ea typeface="Symbol" charset="2"/>
              <a:cs typeface="Symbol" charset="2"/>
            </a:endParaRPr>
          </a:p>
          <a:p>
            <a:pPr marL="0" indent="0">
              <a:buNone/>
            </a:pPr>
            <a:r>
              <a:rPr lang="nl-NL" dirty="0"/>
              <a:t> </a:t>
            </a:r>
          </a:p>
        </p:txBody>
      </p:sp>
      <p:sp>
        <p:nvSpPr>
          <p:cNvPr id="4" name="Tijdelijke aanduiding voor dianummer 3"/>
          <p:cNvSpPr>
            <a:spLocks noGrp="1"/>
          </p:cNvSpPr>
          <p:nvPr>
            <p:ph type="sldNum" sz="quarter" idx="12"/>
          </p:nvPr>
        </p:nvSpPr>
        <p:spPr/>
        <p:txBody>
          <a:bodyPr/>
          <a:lstStyle/>
          <a:p>
            <a:fld id="{EB242856-05C8-47ED-9330-18848B2FA221}" type="slidenum">
              <a:rPr lang="en-US" altLang="nl-NL" smtClean="0"/>
              <a:pPr/>
              <a:t>14</a:t>
            </a:fld>
            <a:endParaRPr lang="en-US" altLang="nl-NL"/>
          </a:p>
        </p:txBody>
      </p:sp>
      <p:pic>
        <p:nvPicPr>
          <p:cNvPr id="5" name="Afbeelding 4"/>
          <p:cNvPicPr>
            <a:picLocks noChangeAspect="1"/>
          </p:cNvPicPr>
          <p:nvPr/>
        </p:nvPicPr>
        <p:blipFill rotWithShape="1">
          <a:blip r:embed="rId2">
            <a:extLst>
              <a:ext uri="{28A0092B-C50C-407E-A947-70E740481C1C}">
                <a14:useLocalDpi xmlns:a14="http://schemas.microsoft.com/office/drawing/2010/main" val="0"/>
              </a:ext>
            </a:extLst>
          </a:blip>
          <a:srcRect l="24640" b="61521"/>
          <a:stretch/>
        </p:blipFill>
        <p:spPr>
          <a:xfrm>
            <a:off x="6952619" y="1368247"/>
            <a:ext cx="5204968" cy="2514600"/>
          </a:xfrm>
          <a:prstGeom prst="rect">
            <a:avLst/>
          </a:prstGeom>
        </p:spPr>
      </p:pic>
    </p:spTree>
    <p:extLst>
      <p:ext uri="{BB962C8B-B14F-4D97-AF65-F5344CB8AC3E}">
        <p14:creationId xmlns:p14="http://schemas.microsoft.com/office/powerpoint/2010/main" val="504434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filmpje</a:t>
            </a:r>
          </a:p>
        </p:txBody>
      </p:sp>
      <p:sp>
        <p:nvSpPr>
          <p:cNvPr id="3" name="Tijdelijke aanduiding voor inhoud 2"/>
          <p:cNvSpPr>
            <a:spLocks noGrp="1"/>
          </p:cNvSpPr>
          <p:nvPr>
            <p:ph idx="1"/>
          </p:nvPr>
        </p:nvSpPr>
        <p:spPr/>
        <p:txBody>
          <a:bodyPr/>
          <a:lstStyle/>
          <a:p>
            <a:r>
              <a:rPr lang="nl-NL" dirty="0">
                <a:hlinkClick r:id="rId2"/>
              </a:rPr>
              <a:t>https://www.youtube.com/watch?v=00jbG_cfGuQ</a:t>
            </a:r>
            <a:endParaRPr lang="nl-NL" dirty="0"/>
          </a:p>
          <a:p>
            <a:r>
              <a:rPr lang="nl-NL" dirty="0"/>
              <a:t>(tot 4:15)</a:t>
            </a:r>
          </a:p>
        </p:txBody>
      </p:sp>
      <p:sp>
        <p:nvSpPr>
          <p:cNvPr id="4" name="Tijdelijke aanduiding voor dianummer 3"/>
          <p:cNvSpPr>
            <a:spLocks noGrp="1"/>
          </p:cNvSpPr>
          <p:nvPr>
            <p:ph type="sldNum" sz="quarter" idx="12"/>
          </p:nvPr>
        </p:nvSpPr>
        <p:spPr/>
        <p:txBody>
          <a:bodyPr/>
          <a:lstStyle/>
          <a:p>
            <a:fld id="{EB242856-05C8-47ED-9330-18848B2FA221}" type="slidenum">
              <a:rPr lang="en-US" altLang="nl-NL" smtClean="0"/>
              <a:pPr/>
              <a:t>15</a:t>
            </a:fld>
            <a:endParaRPr lang="en-US" altLang="nl-NL"/>
          </a:p>
        </p:txBody>
      </p:sp>
    </p:spTree>
    <p:extLst>
      <p:ext uri="{BB962C8B-B14F-4D97-AF65-F5344CB8AC3E}">
        <p14:creationId xmlns:p14="http://schemas.microsoft.com/office/powerpoint/2010/main" val="1670392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dirty="0"/>
          </a:p>
        </p:txBody>
      </p:sp>
      <p:sp>
        <p:nvSpPr>
          <p:cNvPr id="3" name="Tijdelijke aanduiding voor inhoud 2"/>
          <p:cNvSpPr>
            <a:spLocks noGrp="1"/>
          </p:cNvSpPr>
          <p:nvPr>
            <p:ph idx="1"/>
          </p:nvPr>
        </p:nvSpPr>
        <p:spPr/>
        <p:txBody>
          <a:bodyPr anchor="ctr"/>
          <a:lstStyle/>
          <a:p>
            <a:pPr marL="0" indent="0" algn="ctr">
              <a:buNone/>
            </a:pPr>
            <a:r>
              <a:rPr lang="nl-NL" sz="9600" dirty="0"/>
              <a:t>ATP</a:t>
            </a:r>
          </a:p>
        </p:txBody>
      </p:sp>
      <p:sp>
        <p:nvSpPr>
          <p:cNvPr id="4" name="Tijdelijke aanduiding voor dianummer 3"/>
          <p:cNvSpPr>
            <a:spLocks noGrp="1"/>
          </p:cNvSpPr>
          <p:nvPr>
            <p:ph type="sldNum" sz="quarter" idx="12"/>
          </p:nvPr>
        </p:nvSpPr>
        <p:spPr/>
        <p:txBody>
          <a:bodyPr/>
          <a:lstStyle/>
          <a:p>
            <a:fld id="{EB242856-05C8-47ED-9330-18848B2FA221}" type="slidenum">
              <a:rPr lang="en-US" altLang="nl-NL" smtClean="0"/>
              <a:pPr/>
              <a:t>16</a:t>
            </a:fld>
            <a:endParaRPr lang="en-US" altLang="nl-NL"/>
          </a:p>
        </p:txBody>
      </p:sp>
    </p:spTree>
    <p:extLst>
      <p:ext uri="{BB962C8B-B14F-4D97-AF65-F5344CB8AC3E}">
        <p14:creationId xmlns:p14="http://schemas.microsoft.com/office/powerpoint/2010/main" val="6526453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dirty="0"/>
          </a:p>
        </p:txBody>
      </p:sp>
      <p:sp>
        <p:nvSpPr>
          <p:cNvPr id="3" name="Tijdelijke aanduiding voor inhoud 2"/>
          <p:cNvSpPr>
            <a:spLocks noGrp="1"/>
          </p:cNvSpPr>
          <p:nvPr>
            <p:ph idx="1"/>
          </p:nvPr>
        </p:nvSpPr>
        <p:spPr/>
        <p:txBody>
          <a:bodyPr anchor="t"/>
          <a:lstStyle/>
          <a:p>
            <a:pPr marL="0" indent="0">
              <a:buNone/>
            </a:pPr>
            <a:r>
              <a:rPr lang="nl-NL" sz="9600" dirty="0"/>
              <a:t>ATP</a:t>
            </a:r>
          </a:p>
        </p:txBody>
      </p:sp>
      <p:sp>
        <p:nvSpPr>
          <p:cNvPr id="4" name="Tijdelijke aanduiding voor dianummer 3"/>
          <p:cNvSpPr>
            <a:spLocks noGrp="1"/>
          </p:cNvSpPr>
          <p:nvPr>
            <p:ph type="sldNum" sz="quarter" idx="12"/>
          </p:nvPr>
        </p:nvSpPr>
        <p:spPr/>
        <p:txBody>
          <a:bodyPr/>
          <a:lstStyle/>
          <a:p>
            <a:fld id="{EB242856-05C8-47ED-9330-18848B2FA221}" type="slidenum">
              <a:rPr lang="en-US" altLang="nl-NL" smtClean="0"/>
              <a:pPr/>
              <a:t>17</a:t>
            </a:fld>
            <a:endParaRPr lang="en-US" altLang="nl-NL"/>
          </a:p>
        </p:txBody>
      </p:sp>
      <p:pic>
        <p:nvPicPr>
          <p:cNvPr id="5" name="Afbeelding 4"/>
          <p:cNvPicPr>
            <a:picLocks noChangeAspect="1"/>
          </p:cNvPicPr>
          <p:nvPr/>
        </p:nvPicPr>
        <p:blipFill rotWithShape="1">
          <a:blip r:embed="rId3">
            <a:extLst>
              <a:ext uri="{28A0092B-C50C-407E-A947-70E740481C1C}">
                <a14:useLocalDpi xmlns:a14="http://schemas.microsoft.com/office/drawing/2010/main" val="0"/>
              </a:ext>
            </a:extLst>
          </a:blip>
          <a:srcRect r="45536" b="53166"/>
          <a:stretch/>
        </p:blipFill>
        <p:spPr>
          <a:xfrm>
            <a:off x="3429000" y="2270128"/>
            <a:ext cx="8044745" cy="3824551"/>
          </a:xfrm>
          <a:prstGeom prst="rect">
            <a:avLst/>
          </a:prstGeom>
        </p:spPr>
      </p:pic>
      <p:sp>
        <p:nvSpPr>
          <p:cNvPr id="6" name="Tekstvak 5"/>
          <p:cNvSpPr txBox="1"/>
          <p:nvPr/>
        </p:nvSpPr>
        <p:spPr>
          <a:xfrm>
            <a:off x="9296400" y="2133600"/>
            <a:ext cx="1005403" cy="369332"/>
          </a:xfrm>
          <a:prstGeom prst="rect">
            <a:avLst/>
          </a:prstGeom>
          <a:noFill/>
        </p:spPr>
        <p:txBody>
          <a:bodyPr wrap="none" rtlCol="0">
            <a:spAutoFit/>
          </a:bodyPr>
          <a:lstStyle/>
          <a:p>
            <a:r>
              <a:rPr lang="nl-NL" dirty="0">
                <a:solidFill>
                  <a:srgbClr val="00B0F0"/>
                </a:solidFill>
              </a:rPr>
              <a:t>adenine</a:t>
            </a:r>
          </a:p>
        </p:txBody>
      </p:sp>
      <p:sp>
        <p:nvSpPr>
          <p:cNvPr id="7" name="Tekstvak 6"/>
          <p:cNvSpPr txBox="1"/>
          <p:nvPr/>
        </p:nvSpPr>
        <p:spPr>
          <a:xfrm>
            <a:off x="7696200" y="3316050"/>
            <a:ext cx="813043" cy="369332"/>
          </a:xfrm>
          <a:prstGeom prst="rect">
            <a:avLst/>
          </a:prstGeom>
          <a:noFill/>
        </p:spPr>
        <p:txBody>
          <a:bodyPr wrap="none" rtlCol="0">
            <a:spAutoFit/>
          </a:bodyPr>
          <a:lstStyle/>
          <a:p>
            <a:r>
              <a:rPr lang="nl-NL"/>
              <a:t>ribose</a:t>
            </a:r>
          </a:p>
        </p:txBody>
      </p:sp>
      <p:sp>
        <p:nvSpPr>
          <p:cNvPr id="8" name="Tekstvak 7"/>
          <p:cNvSpPr txBox="1"/>
          <p:nvPr/>
        </p:nvSpPr>
        <p:spPr>
          <a:xfrm>
            <a:off x="4724400" y="2402273"/>
            <a:ext cx="1069524" cy="369332"/>
          </a:xfrm>
          <a:prstGeom prst="rect">
            <a:avLst/>
          </a:prstGeom>
          <a:noFill/>
        </p:spPr>
        <p:txBody>
          <a:bodyPr wrap="none" rtlCol="0">
            <a:spAutoFit/>
          </a:bodyPr>
          <a:lstStyle/>
          <a:p>
            <a:r>
              <a:rPr lang="nl-NL" dirty="0">
                <a:solidFill>
                  <a:srgbClr val="FF0000"/>
                </a:solidFill>
              </a:rPr>
              <a:t>trifosfaat</a:t>
            </a:r>
          </a:p>
        </p:txBody>
      </p:sp>
    </p:spTree>
    <p:extLst>
      <p:ext uri="{BB962C8B-B14F-4D97-AF65-F5344CB8AC3E}">
        <p14:creationId xmlns:p14="http://schemas.microsoft.com/office/powerpoint/2010/main" val="203444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NL"/>
          </a:p>
        </p:txBody>
      </p:sp>
      <p:pic>
        <p:nvPicPr>
          <p:cNvPr id="5" name="Tijdelijke aanduiding voor inhoud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288489"/>
            <a:ext cx="10820400" cy="5982136"/>
          </a:xfrm>
        </p:spPr>
      </p:pic>
      <p:sp>
        <p:nvSpPr>
          <p:cNvPr id="4" name="Tijdelijke aanduiding voor dianummer 3"/>
          <p:cNvSpPr>
            <a:spLocks noGrp="1"/>
          </p:cNvSpPr>
          <p:nvPr>
            <p:ph type="sldNum" sz="quarter" idx="12"/>
          </p:nvPr>
        </p:nvSpPr>
        <p:spPr/>
        <p:txBody>
          <a:bodyPr/>
          <a:lstStyle/>
          <a:p>
            <a:fld id="{EB242856-05C8-47ED-9330-18848B2FA221}" type="slidenum">
              <a:rPr lang="en-US" altLang="nl-NL" smtClean="0"/>
              <a:pPr/>
              <a:t>18</a:t>
            </a:fld>
            <a:endParaRPr lang="en-US" altLang="nl-NL"/>
          </a:p>
        </p:txBody>
      </p:sp>
    </p:spTree>
    <p:extLst>
      <p:ext uri="{BB962C8B-B14F-4D97-AF65-F5344CB8AC3E}">
        <p14:creationId xmlns:p14="http://schemas.microsoft.com/office/powerpoint/2010/main" val="10387609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ATP</a:t>
            </a:r>
          </a:p>
        </p:txBody>
      </p:sp>
      <p:sp>
        <p:nvSpPr>
          <p:cNvPr id="4" name="Tijdelijke aanduiding voor dianummer 3"/>
          <p:cNvSpPr>
            <a:spLocks noGrp="1"/>
          </p:cNvSpPr>
          <p:nvPr>
            <p:ph type="sldNum" sz="quarter" idx="12"/>
          </p:nvPr>
        </p:nvSpPr>
        <p:spPr/>
        <p:txBody>
          <a:bodyPr/>
          <a:lstStyle/>
          <a:p>
            <a:fld id="{EB242856-05C8-47ED-9330-18848B2FA221}" type="slidenum">
              <a:rPr lang="en-US" altLang="nl-NL" smtClean="0"/>
              <a:pPr/>
              <a:t>19</a:t>
            </a:fld>
            <a:endParaRPr lang="en-US" altLang="nl-NL"/>
          </a:p>
        </p:txBody>
      </p:sp>
      <p:sp>
        <p:nvSpPr>
          <p:cNvPr id="6" name="Tijdelijke aanduiding voor inhoud 5"/>
          <p:cNvSpPr>
            <a:spLocks noGrp="1"/>
          </p:cNvSpPr>
          <p:nvPr>
            <p:ph idx="1"/>
          </p:nvPr>
        </p:nvSpPr>
        <p:spPr/>
        <p:txBody>
          <a:bodyPr/>
          <a:lstStyle/>
          <a:p>
            <a:pPr marL="0" indent="0">
              <a:buNone/>
            </a:pPr>
            <a:r>
              <a:rPr lang="nl-NL" dirty="0"/>
              <a:t>ATP + H</a:t>
            </a:r>
            <a:r>
              <a:rPr lang="nl-NL" baseline="-25000" dirty="0"/>
              <a:t>2</a:t>
            </a:r>
            <a:r>
              <a:rPr lang="nl-NL" dirty="0"/>
              <a:t>O </a:t>
            </a:r>
            <a:r>
              <a:rPr lang="nl-NL" dirty="0">
                <a:latin typeface="Symbol" charset="2"/>
                <a:ea typeface="Symbol" charset="2"/>
                <a:cs typeface="Symbol" charset="2"/>
              </a:rPr>
              <a:t>⇄</a:t>
            </a:r>
            <a:r>
              <a:rPr lang="nl-NL" dirty="0"/>
              <a:t> ADP + Pi		</a:t>
            </a:r>
            <a:r>
              <a:rPr lang="el-GR" altLang="nl-NL" dirty="0">
                <a:cs typeface="Arial" charset="0"/>
              </a:rPr>
              <a:t> Δ</a:t>
            </a:r>
            <a:r>
              <a:rPr lang="nl-NL" altLang="nl-NL" dirty="0">
                <a:cs typeface="Arial" charset="0"/>
              </a:rPr>
              <a:t>G’</a:t>
            </a:r>
            <a:r>
              <a:rPr lang="nl-NL" altLang="nl-NL" baseline="30000" dirty="0">
                <a:cs typeface="Arial" charset="0"/>
              </a:rPr>
              <a:t>0 </a:t>
            </a:r>
            <a:r>
              <a:rPr lang="nl-NL" altLang="nl-NL" dirty="0">
                <a:cs typeface="Arial" charset="0"/>
              </a:rPr>
              <a:t>= -30,5 kJ/mol</a:t>
            </a:r>
          </a:p>
          <a:p>
            <a:pPr marL="0" indent="0">
              <a:buNone/>
            </a:pPr>
            <a:r>
              <a:rPr lang="nl-NL" dirty="0"/>
              <a:t>ATP + H</a:t>
            </a:r>
            <a:r>
              <a:rPr lang="nl-NL" baseline="-25000" dirty="0"/>
              <a:t>2</a:t>
            </a:r>
            <a:r>
              <a:rPr lang="nl-NL" dirty="0"/>
              <a:t>O </a:t>
            </a:r>
            <a:r>
              <a:rPr lang="nl-NL" dirty="0">
                <a:latin typeface="Symbol" charset="2"/>
                <a:ea typeface="Symbol" charset="2"/>
                <a:cs typeface="Symbol" charset="2"/>
              </a:rPr>
              <a:t>⇄</a:t>
            </a:r>
            <a:r>
              <a:rPr lang="nl-NL" dirty="0"/>
              <a:t> AMP + </a:t>
            </a:r>
            <a:r>
              <a:rPr lang="nl-NL" dirty="0" err="1"/>
              <a:t>PPi</a:t>
            </a:r>
            <a:r>
              <a:rPr lang="nl-NL" dirty="0"/>
              <a:t>		</a:t>
            </a:r>
            <a:r>
              <a:rPr lang="el-GR" altLang="nl-NL" dirty="0">
                <a:cs typeface="Arial" charset="0"/>
              </a:rPr>
              <a:t> Δ</a:t>
            </a:r>
            <a:r>
              <a:rPr lang="nl-NL" altLang="nl-NL" dirty="0">
                <a:cs typeface="Arial" charset="0"/>
              </a:rPr>
              <a:t>G’</a:t>
            </a:r>
            <a:r>
              <a:rPr lang="nl-NL" altLang="nl-NL" baseline="30000" dirty="0">
                <a:cs typeface="Arial" charset="0"/>
              </a:rPr>
              <a:t>0 </a:t>
            </a:r>
            <a:r>
              <a:rPr lang="nl-NL" altLang="nl-NL" dirty="0">
                <a:cs typeface="Arial" charset="0"/>
              </a:rPr>
              <a:t>= -45,6 kJ/mol</a:t>
            </a:r>
          </a:p>
          <a:p>
            <a:pPr marL="0" indent="0">
              <a:buNone/>
            </a:pPr>
            <a:endParaRPr lang="nl-NL" dirty="0">
              <a:cs typeface="Arial" charset="0"/>
            </a:endParaRPr>
          </a:p>
          <a:p>
            <a:pPr marL="0" indent="0">
              <a:buNone/>
            </a:pPr>
            <a:r>
              <a:rPr lang="el-GR" altLang="nl-NL" sz="2400" dirty="0">
                <a:cs typeface="Arial" charset="0"/>
              </a:rPr>
              <a:t>Δ</a:t>
            </a:r>
            <a:r>
              <a:rPr lang="nl-NL" altLang="nl-NL" sz="2400" dirty="0">
                <a:cs typeface="Arial" charset="0"/>
              </a:rPr>
              <a:t>Gº’ is afhankelijk van </a:t>
            </a:r>
            <a:r>
              <a:rPr lang="nl-NL" altLang="nl-NL" sz="2400" dirty="0" err="1">
                <a:cs typeface="Arial" charset="0"/>
              </a:rPr>
              <a:t>ionsterkte</a:t>
            </a:r>
            <a:r>
              <a:rPr lang="nl-NL" altLang="nl-NL" sz="2400" dirty="0">
                <a:cs typeface="Arial" charset="0"/>
              </a:rPr>
              <a:t> in het medium en de concentratie van Mg</a:t>
            </a:r>
            <a:r>
              <a:rPr lang="nl-NL" altLang="nl-NL" sz="2400" baseline="30000" dirty="0">
                <a:cs typeface="Arial" charset="0"/>
              </a:rPr>
              <a:t>2+</a:t>
            </a:r>
            <a:endParaRPr lang="nl-NL" altLang="nl-NL" sz="2400" dirty="0">
              <a:cs typeface="Arial" charset="0"/>
            </a:endParaRPr>
          </a:p>
          <a:p>
            <a:pPr marL="0" indent="0">
              <a:buNone/>
            </a:pPr>
            <a:endParaRPr lang="nl-NL" sz="2400" dirty="0">
              <a:cs typeface="Arial" charset="0"/>
            </a:endParaRPr>
          </a:p>
          <a:p>
            <a:pPr marL="0" indent="0">
              <a:buNone/>
            </a:pPr>
            <a:r>
              <a:rPr lang="nl-NL" sz="2400" dirty="0">
                <a:cs typeface="Arial" charset="0"/>
              </a:rPr>
              <a:t>De reactie ATP </a:t>
            </a:r>
            <a:r>
              <a:rPr lang="nl-NL" sz="2400" dirty="0">
                <a:latin typeface="Symbol" charset="2"/>
                <a:ea typeface="Symbol" charset="2"/>
                <a:cs typeface="Symbol" charset="2"/>
              </a:rPr>
              <a:t>⇄</a:t>
            </a:r>
            <a:r>
              <a:rPr lang="nl-NL" sz="2400" dirty="0">
                <a:cs typeface="Arial" charset="0"/>
              </a:rPr>
              <a:t> ADP wordt gebruikt om reacties die energie kosten, zoals spiersamentrekking te “bekostigen”. De vorming van ATP gebeurt door het oxideren van brandstofmoleculen in </a:t>
            </a:r>
            <a:r>
              <a:rPr lang="nl-NL" sz="2400" dirty="0" err="1">
                <a:cs typeface="Arial" charset="0"/>
              </a:rPr>
              <a:t>chemotrofe</a:t>
            </a:r>
            <a:r>
              <a:rPr lang="nl-NL" sz="2400" dirty="0">
                <a:cs typeface="Arial" charset="0"/>
              </a:rPr>
              <a:t> organismen en het vangen van zonlicht in </a:t>
            </a:r>
            <a:r>
              <a:rPr lang="nl-NL" sz="2400" dirty="0" err="1">
                <a:cs typeface="Arial" charset="0"/>
              </a:rPr>
              <a:t>fototrofe</a:t>
            </a:r>
            <a:r>
              <a:rPr lang="nl-NL" sz="2400" dirty="0">
                <a:cs typeface="Arial" charset="0"/>
              </a:rPr>
              <a:t> organismen. Deze ATP-ADP cyclus is het fundamentele energie uitwisselsysteem in de biologie.</a:t>
            </a:r>
            <a:endParaRPr lang="nl-NL" sz="2400" dirty="0"/>
          </a:p>
          <a:p>
            <a:pPr marL="0" indent="0">
              <a:buNone/>
            </a:pPr>
            <a:endParaRPr lang="nl-NL" dirty="0"/>
          </a:p>
        </p:txBody>
      </p:sp>
    </p:spTree>
    <p:extLst>
      <p:ext uri="{BB962C8B-B14F-4D97-AF65-F5344CB8AC3E}">
        <p14:creationId xmlns:p14="http://schemas.microsoft.com/office/powerpoint/2010/main" val="1560232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jdelijke aanduiding voor dianummer 4"/>
          <p:cNvSpPr txBox="1">
            <a:spLocks noGrp="1"/>
          </p:cNvSpPr>
          <p:nvPr/>
        </p:nvSpPr>
        <p:spPr bwMode="auto">
          <a:xfrm>
            <a:off x="8077200" y="6245225"/>
            <a:ext cx="2133600" cy="47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F09EF323-4E71-478D-9601-A8D1CBF04AC4}" type="slidenum">
              <a:rPr lang="en-US" altLang="nl-NL" sz="1400"/>
              <a:pPr algn="r" eaLnBrk="1" hangingPunct="1"/>
              <a:t>2</a:t>
            </a:fld>
            <a:endParaRPr lang="en-US" altLang="nl-NL" sz="1400"/>
          </a:p>
        </p:txBody>
      </p:sp>
      <p:sp>
        <p:nvSpPr>
          <p:cNvPr id="2" name="Title 1"/>
          <p:cNvSpPr>
            <a:spLocks noGrp="1"/>
          </p:cNvSpPr>
          <p:nvPr>
            <p:ph type="title"/>
          </p:nvPr>
        </p:nvSpPr>
        <p:spPr/>
        <p:txBody>
          <a:bodyPr/>
          <a:lstStyle/>
          <a:p>
            <a:r>
              <a:rPr lang="nl-NL" dirty="0"/>
              <a:t>Biochemie 2: metabolisme</a:t>
            </a:r>
          </a:p>
        </p:txBody>
      </p:sp>
      <p:sp>
        <p:nvSpPr>
          <p:cNvPr id="6149" name="Rectangle 4" descr="15CO"/>
          <p:cNvSpPr>
            <a:spLocks noChangeArrowheads="1"/>
          </p:cNvSpPr>
          <p:nvPr/>
        </p:nvSpPr>
        <p:spPr bwMode="auto">
          <a:xfrm>
            <a:off x="9305925" y="4267201"/>
            <a:ext cx="909638"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r>
              <a:rPr lang="en-US" altLang="nl-NL" sz="1400" b="1" dirty="0"/>
              <a:t>Fig. 15-1</a:t>
            </a:r>
          </a:p>
        </p:txBody>
      </p:sp>
      <p:sp>
        <p:nvSpPr>
          <p:cNvPr id="6150" name="Text Box 5" descr="15CO"/>
          <p:cNvSpPr txBox="1">
            <a:spLocks noChangeArrowheads="1"/>
          </p:cNvSpPr>
          <p:nvPr/>
        </p:nvSpPr>
        <p:spPr bwMode="auto">
          <a:xfrm>
            <a:off x="430754" y="1374200"/>
            <a:ext cx="7494045" cy="45243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ts val="0"/>
              </a:spcBef>
            </a:pPr>
            <a:r>
              <a:rPr lang="nl-NL" altLang="nl-NL" sz="2400" b="1" dirty="0"/>
              <a:t>Katabolisme</a:t>
            </a:r>
            <a:r>
              <a:rPr lang="nl-NL" altLang="nl-NL" sz="2400" dirty="0"/>
              <a:t>: 	</a:t>
            </a:r>
          </a:p>
          <a:p>
            <a:pPr marL="342900" indent="-342900" eaLnBrk="1" hangingPunct="1">
              <a:spcBef>
                <a:spcPts val="0"/>
              </a:spcBef>
              <a:buFont typeface="Arial" charset="0"/>
              <a:buChar char="•"/>
            </a:pPr>
            <a:r>
              <a:rPr lang="nl-NL" altLang="nl-NL" sz="2400" dirty="0"/>
              <a:t>afbraak grote moleculen in kleinere </a:t>
            </a:r>
          </a:p>
          <a:p>
            <a:pPr marL="342900" indent="-342900" eaLnBrk="1" hangingPunct="1">
              <a:spcBef>
                <a:spcPts val="0"/>
              </a:spcBef>
              <a:buFont typeface="Arial" charset="0"/>
              <a:buChar char="•"/>
            </a:pPr>
            <a:r>
              <a:rPr lang="nl-NL" altLang="nl-NL" sz="2400" dirty="0"/>
              <a:t>oxidatief proces</a:t>
            </a:r>
          </a:p>
          <a:p>
            <a:pPr marL="342900" indent="-342900" eaLnBrk="1" hangingPunct="1">
              <a:spcBef>
                <a:spcPts val="0"/>
              </a:spcBef>
              <a:buFont typeface="Arial" charset="0"/>
              <a:buChar char="•"/>
            </a:pPr>
            <a:r>
              <a:rPr lang="nl-NL" altLang="nl-NL" sz="2400" dirty="0"/>
              <a:t>verlies van elektronen, </a:t>
            </a:r>
          </a:p>
          <a:p>
            <a:pPr marL="342900" indent="-342900" eaLnBrk="1" hangingPunct="1">
              <a:spcBef>
                <a:spcPts val="0"/>
              </a:spcBef>
              <a:buFont typeface="Arial" charset="0"/>
              <a:buChar char="•"/>
            </a:pPr>
            <a:r>
              <a:rPr lang="nl-NL" altLang="nl-NL" sz="2400" dirty="0"/>
              <a:t>energie komt vrij</a:t>
            </a:r>
          </a:p>
          <a:p>
            <a:pPr eaLnBrk="1" hangingPunct="1">
              <a:spcBef>
                <a:spcPts val="0"/>
              </a:spcBef>
            </a:pPr>
            <a:endParaRPr lang="nl-NL" altLang="nl-NL" sz="2400" dirty="0"/>
          </a:p>
          <a:p>
            <a:pPr eaLnBrk="1" hangingPunct="1">
              <a:spcBef>
                <a:spcPts val="0"/>
              </a:spcBef>
            </a:pPr>
            <a:endParaRPr lang="nl-NL" altLang="nl-NL" sz="2400" b="1" dirty="0"/>
          </a:p>
          <a:p>
            <a:pPr eaLnBrk="1" hangingPunct="1">
              <a:spcBef>
                <a:spcPts val="0"/>
              </a:spcBef>
            </a:pPr>
            <a:r>
              <a:rPr lang="nl-NL" altLang="nl-NL" sz="2400" b="1" dirty="0"/>
              <a:t>Anabolisme</a:t>
            </a:r>
            <a:r>
              <a:rPr lang="nl-NL" altLang="nl-NL" sz="2400" dirty="0"/>
              <a:t>:	</a:t>
            </a:r>
          </a:p>
          <a:p>
            <a:pPr marL="342900" indent="-342900" eaLnBrk="1" hangingPunct="1">
              <a:spcBef>
                <a:spcPts val="0"/>
              </a:spcBef>
              <a:buFont typeface="Arial" charset="0"/>
              <a:buChar char="•"/>
            </a:pPr>
            <a:r>
              <a:rPr lang="nl-NL" altLang="nl-NL" sz="2400" dirty="0"/>
              <a:t>reactie van kleine moleculen om grotere te vormen </a:t>
            </a:r>
          </a:p>
          <a:p>
            <a:pPr marL="342900" indent="-342900" eaLnBrk="1" hangingPunct="1">
              <a:spcBef>
                <a:spcPts val="0"/>
              </a:spcBef>
              <a:buFont typeface="Arial" charset="0"/>
              <a:buChar char="•"/>
            </a:pPr>
            <a:r>
              <a:rPr lang="nl-NL" altLang="nl-NL" sz="2400" dirty="0" err="1"/>
              <a:t>reductief</a:t>
            </a:r>
            <a:r>
              <a:rPr lang="nl-NL" altLang="nl-NL" sz="2400" dirty="0"/>
              <a:t> proces</a:t>
            </a:r>
          </a:p>
          <a:p>
            <a:pPr marL="342900" indent="-342900" eaLnBrk="1" hangingPunct="1">
              <a:spcBef>
                <a:spcPts val="0"/>
              </a:spcBef>
              <a:buFont typeface="Arial" charset="0"/>
              <a:buChar char="•"/>
            </a:pPr>
            <a:r>
              <a:rPr lang="nl-NL" altLang="nl-NL" sz="2400" dirty="0"/>
              <a:t>opname elektronen </a:t>
            </a:r>
          </a:p>
          <a:p>
            <a:pPr marL="342900" indent="-342900" eaLnBrk="1" hangingPunct="1">
              <a:spcBef>
                <a:spcPts val="0"/>
              </a:spcBef>
              <a:buFont typeface="Arial" charset="0"/>
              <a:buChar char="•"/>
            </a:pPr>
            <a:r>
              <a:rPr lang="nl-NL" altLang="nl-NL" sz="2400" dirty="0"/>
              <a:t>energie nodig</a:t>
            </a:r>
          </a:p>
        </p:txBody>
      </p:sp>
      <p:pic>
        <p:nvPicPr>
          <p:cNvPr id="7" name="Afbeelding 6"/>
          <p:cNvPicPr>
            <a:picLocks noChangeAspect="1"/>
          </p:cNvPicPr>
          <p:nvPr/>
        </p:nvPicPr>
        <p:blipFill rotWithShape="1">
          <a:blip r:embed="rId3">
            <a:extLst>
              <a:ext uri="{28A0092B-C50C-407E-A947-70E740481C1C}">
                <a14:useLocalDpi xmlns:a14="http://schemas.microsoft.com/office/drawing/2010/main" val="0"/>
              </a:ext>
            </a:extLst>
          </a:blip>
          <a:srcRect b="7667"/>
          <a:stretch/>
        </p:blipFill>
        <p:spPr>
          <a:xfrm>
            <a:off x="8077200" y="1374200"/>
            <a:ext cx="4060646" cy="4588193"/>
          </a:xfrm>
          <a:prstGeom prst="rect">
            <a:avLst/>
          </a:prstGeom>
        </p:spPr>
      </p:pic>
      <p:sp>
        <p:nvSpPr>
          <p:cNvPr id="3" name="Ovaal 2"/>
          <p:cNvSpPr/>
          <p:nvPr/>
        </p:nvSpPr>
        <p:spPr>
          <a:xfrm flipH="1">
            <a:off x="9440863" y="5494209"/>
            <a:ext cx="685800" cy="609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 name="Afbeelding 3"/>
          <p:cNvPicPr>
            <a:picLocks noChangeAspect="1"/>
          </p:cNvPicPr>
          <p:nvPr/>
        </p:nvPicPr>
        <p:blipFill>
          <a:blip r:embed="rId4"/>
          <a:stretch>
            <a:fillRect/>
          </a:stretch>
        </p:blipFill>
        <p:spPr>
          <a:xfrm>
            <a:off x="991410" y="3331368"/>
            <a:ext cx="5949832" cy="326231"/>
          </a:xfrm>
          <a:prstGeom prst="rect">
            <a:avLst/>
          </a:prstGeom>
        </p:spPr>
      </p:pic>
      <p:pic>
        <p:nvPicPr>
          <p:cNvPr id="5" name="Afbeelding 4"/>
          <p:cNvPicPr>
            <a:picLocks noChangeAspect="1"/>
          </p:cNvPicPr>
          <p:nvPr/>
        </p:nvPicPr>
        <p:blipFill>
          <a:blip r:embed="rId5"/>
          <a:stretch>
            <a:fillRect/>
          </a:stretch>
        </p:blipFill>
        <p:spPr>
          <a:xfrm>
            <a:off x="837068" y="5828595"/>
            <a:ext cx="6258516" cy="351414"/>
          </a:xfrm>
          <a:prstGeom prst="rect">
            <a:avLst/>
          </a:prstGeom>
        </p:spPr>
      </p:pic>
    </p:spTree>
    <p:extLst>
      <p:ext uri="{BB962C8B-B14F-4D97-AF65-F5344CB8AC3E}">
        <p14:creationId xmlns:p14="http://schemas.microsoft.com/office/powerpoint/2010/main" val="255654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jdelijke aanduiding voor dianummer 4"/>
          <p:cNvSpPr txBox="1">
            <a:spLocks noGrp="1"/>
          </p:cNvSpPr>
          <p:nvPr/>
        </p:nvSpPr>
        <p:spPr bwMode="auto">
          <a:xfrm>
            <a:off x="8077200" y="6245225"/>
            <a:ext cx="2133600" cy="47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fld id="{76EC111C-FBBB-4743-BD14-8A580F940368}" type="slidenum">
              <a:rPr lang="en-US" altLang="nl-NL" sz="1400"/>
              <a:pPr algn="r" eaLnBrk="1" hangingPunct="1"/>
              <a:t>20</a:t>
            </a:fld>
            <a:endParaRPr lang="en-US" altLang="nl-NL" sz="1400"/>
          </a:p>
        </p:txBody>
      </p:sp>
      <p:sp>
        <p:nvSpPr>
          <p:cNvPr id="2" name="Title 1"/>
          <p:cNvSpPr>
            <a:spLocks noGrp="1"/>
          </p:cNvSpPr>
          <p:nvPr>
            <p:ph type="title"/>
          </p:nvPr>
        </p:nvSpPr>
        <p:spPr/>
        <p:txBody>
          <a:bodyPr/>
          <a:lstStyle/>
          <a:p>
            <a:r>
              <a:rPr lang="en-US" dirty="0"/>
              <a:t>ATP</a:t>
            </a:r>
          </a:p>
        </p:txBody>
      </p:sp>
      <p:sp>
        <p:nvSpPr>
          <p:cNvPr id="11270" name="Text Box 5" descr="15CO"/>
          <p:cNvSpPr txBox="1">
            <a:spLocks noChangeArrowheads="1"/>
          </p:cNvSpPr>
          <p:nvPr/>
        </p:nvSpPr>
        <p:spPr bwMode="auto">
          <a:xfrm>
            <a:off x="334433" y="1494661"/>
            <a:ext cx="8055599" cy="35394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nl-NL" sz="2800" dirty="0" err="1"/>
              <a:t>Gemiddeld</a:t>
            </a:r>
            <a:r>
              <a:rPr lang="en-US" altLang="nl-NL" sz="2800" dirty="0"/>
              <a:t> (in rust) per 24 h: 40 kg (!) ATP </a:t>
            </a:r>
            <a:r>
              <a:rPr lang="en-US" altLang="nl-NL" sz="2800" dirty="0" err="1"/>
              <a:t>nodig</a:t>
            </a:r>
            <a:r>
              <a:rPr lang="en-US" altLang="nl-NL" sz="2800" dirty="0"/>
              <a:t>.</a:t>
            </a:r>
          </a:p>
          <a:p>
            <a:pPr eaLnBrk="1" hangingPunct="1">
              <a:spcBef>
                <a:spcPct val="50000"/>
              </a:spcBef>
            </a:pPr>
            <a:endParaRPr lang="en-US" altLang="nl-NL" sz="2800" dirty="0"/>
          </a:p>
          <a:p>
            <a:pPr eaLnBrk="1" hangingPunct="1">
              <a:spcBef>
                <a:spcPct val="50000"/>
              </a:spcBef>
            </a:pPr>
            <a:r>
              <a:rPr lang="en-US" altLang="nl-NL" sz="2800" dirty="0" err="1"/>
              <a:t>Sprintje</a:t>
            </a:r>
            <a:r>
              <a:rPr lang="en-US" altLang="nl-NL" sz="2800" dirty="0"/>
              <a:t>: 0,5 kg ATP/</a:t>
            </a:r>
            <a:r>
              <a:rPr lang="en-US" altLang="nl-NL" sz="2800" dirty="0" err="1"/>
              <a:t>minuut</a:t>
            </a:r>
            <a:endParaRPr lang="en-US" altLang="nl-NL" sz="2800" dirty="0"/>
          </a:p>
          <a:p>
            <a:pPr eaLnBrk="1" hangingPunct="1">
              <a:spcBef>
                <a:spcPct val="50000"/>
              </a:spcBef>
            </a:pPr>
            <a:endParaRPr lang="en-US" altLang="nl-NL" sz="2800" dirty="0"/>
          </a:p>
          <a:p>
            <a:pPr eaLnBrk="1" hangingPunct="1">
              <a:spcBef>
                <a:spcPct val="50000"/>
              </a:spcBef>
            </a:pPr>
            <a:r>
              <a:rPr lang="en-US" altLang="nl-NL" sz="2800" dirty="0" err="1"/>
              <a:t>Echter</a:t>
            </a:r>
            <a:r>
              <a:rPr lang="en-US" altLang="nl-NL" sz="2800" dirty="0"/>
              <a:t>, </a:t>
            </a:r>
            <a:r>
              <a:rPr lang="en-US" altLang="nl-NL" sz="2800" dirty="0" err="1"/>
              <a:t>slechts</a:t>
            </a:r>
            <a:r>
              <a:rPr lang="en-US" altLang="nl-NL" sz="2800" dirty="0"/>
              <a:t> 100g ATP in het </a:t>
            </a:r>
            <a:r>
              <a:rPr lang="en-US" altLang="nl-NL" sz="2800" dirty="0" err="1"/>
              <a:t>lichaam</a:t>
            </a:r>
            <a:r>
              <a:rPr lang="en-US" altLang="nl-NL" sz="2800" dirty="0"/>
              <a:t> </a:t>
            </a:r>
            <a:r>
              <a:rPr lang="en-US" altLang="nl-NL" sz="2800" dirty="0" err="1"/>
              <a:t>aanwezig</a:t>
            </a:r>
            <a:r>
              <a:rPr lang="en-US" altLang="nl-NL" sz="2800" dirty="0"/>
              <a:t> !! ????</a:t>
            </a:r>
            <a:endParaRPr lang="nl-NL" altLang="nl-NL" sz="2800" dirty="0"/>
          </a:p>
        </p:txBody>
      </p:sp>
      <p:pic>
        <p:nvPicPr>
          <p:cNvPr id="3" name="Afbeelding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90033" y="1760110"/>
            <a:ext cx="3641533" cy="4020312"/>
          </a:xfrm>
          <a:prstGeom prst="rect">
            <a:avLst/>
          </a:prstGeom>
        </p:spPr>
      </p:pic>
    </p:spTree>
    <p:extLst>
      <p:ext uri="{BB962C8B-B14F-4D97-AF65-F5344CB8AC3E}">
        <p14:creationId xmlns:p14="http://schemas.microsoft.com/office/powerpoint/2010/main" val="19961195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Waarom is ATP zo energierijk?</a:t>
            </a:r>
          </a:p>
        </p:txBody>
      </p:sp>
      <p:sp>
        <p:nvSpPr>
          <p:cNvPr id="3" name="Tijdelijke aanduiding voor inhoud 2"/>
          <p:cNvSpPr>
            <a:spLocks noGrp="1"/>
          </p:cNvSpPr>
          <p:nvPr>
            <p:ph idx="1"/>
          </p:nvPr>
        </p:nvSpPr>
        <p:spPr/>
        <p:txBody>
          <a:bodyPr anchor="t"/>
          <a:lstStyle/>
          <a:p>
            <a:pPr marL="457200" indent="-457200">
              <a:buFont typeface="+mj-lt"/>
              <a:buAutoNum type="arabicPeriod"/>
            </a:pPr>
            <a:r>
              <a:rPr lang="nl-NL" sz="2400" dirty="0"/>
              <a:t>Elektrostatische repulsie van fosfaatgroepen</a:t>
            </a:r>
          </a:p>
        </p:txBody>
      </p:sp>
      <p:sp>
        <p:nvSpPr>
          <p:cNvPr id="4" name="Tijdelijke aanduiding voor dianummer 3"/>
          <p:cNvSpPr>
            <a:spLocks noGrp="1"/>
          </p:cNvSpPr>
          <p:nvPr>
            <p:ph type="sldNum" sz="quarter" idx="12"/>
          </p:nvPr>
        </p:nvSpPr>
        <p:spPr/>
        <p:txBody>
          <a:bodyPr/>
          <a:lstStyle/>
          <a:p>
            <a:fld id="{EB242856-05C8-47ED-9330-18848B2FA221}" type="slidenum">
              <a:rPr lang="en-US" altLang="nl-NL" smtClean="0"/>
              <a:pPr/>
              <a:t>21</a:t>
            </a:fld>
            <a:endParaRPr lang="en-US" altLang="nl-NL"/>
          </a:p>
        </p:txBody>
      </p:sp>
      <p:pic>
        <p:nvPicPr>
          <p:cNvPr id="5" name="Afbeelding 4"/>
          <p:cNvPicPr>
            <a:picLocks noChangeAspect="1"/>
          </p:cNvPicPr>
          <p:nvPr/>
        </p:nvPicPr>
        <p:blipFill rotWithShape="1">
          <a:blip r:embed="rId3">
            <a:extLst>
              <a:ext uri="{28A0092B-C50C-407E-A947-70E740481C1C}">
                <a14:useLocalDpi xmlns:a14="http://schemas.microsoft.com/office/drawing/2010/main" val="0"/>
              </a:ext>
            </a:extLst>
          </a:blip>
          <a:srcRect r="45536" b="53166"/>
          <a:stretch/>
        </p:blipFill>
        <p:spPr>
          <a:xfrm>
            <a:off x="4536273" y="2605617"/>
            <a:ext cx="7655727" cy="3639608"/>
          </a:xfrm>
          <a:prstGeom prst="rect">
            <a:avLst/>
          </a:prstGeom>
        </p:spPr>
      </p:pic>
      <p:sp>
        <p:nvSpPr>
          <p:cNvPr id="6" name="Ovaal 5"/>
          <p:cNvSpPr/>
          <p:nvPr/>
        </p:nvSpPr>
        <p:spPr>
          <a:xfrm>
            <a:off x="4419600" y="2605617"/>
            <a:ext cx="3505200" cy="135678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3179824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Waarom is ATP zo energierijk?</a:t>
            </a:r>
          </a:p>
        </p:txBody>
      </p:sp>
      <p:sp>
        <p:nvSpPr>
          <p:cNvPr id="3" name="Tijdelijke aanduiding voor inhoud 2"/>
          <p:cNvSpPr>
            <a:spLocks noGrp="1"/>
          </p:cNvSpPr>
          <p:nvPr>
            <p:ph idx="1"/>
          </p:nvPr>
        </p:nvSpPr>
        <p:spPr/>
        <p:txBody>
          <a:bodyPr anchor="t"/>
          <a:lstStyle/>
          <a:p>
            <a:pPr marL="457200" indent="-457200">
              <a:buFont typeface="+mj-lt"/>
              <a:buAutoNum type="arabicPeriod"/>
            </a:pPr>
            <a:r>
              <a:rPr lang="nl-NL" sz="2400" dirty="0"/>
              <a:t>Elektrostatische repulsie van fosfaatgroepen</a:t>
            </a:r>
          </a:p>
          <a:p>
            <a:pPr marL="457200" indent="-457200">
              <a:buFont typeface="+mj-lt"/>
              <a:buAutoNum type="arabicPeriod"/>
            </a:pPr>
            <a:r>
              <a:rPr lang="nl-NL" sz="2400" dirty="0"/>
              <a:t>Resonantie stabiliteit van vrij </a:t>
            </a:r>
            <a:r>
              <a:rPr lang="nl-NL" sz="2400" dirty="0" err="1"/>
              <a:t>ortofosfaat</a:t>
            </a:r>
            <a:endParaRPr lang="nl-NL" sz="2400" dirty="0"/>
          </a:p>
        </p:txBody>
      </p:sp>
      <p:sp>
        <p:nvSpPr>
          <p:cNvPr id="4" name="Tijdelijke aanduiding voor dianummer 3"/>
          <p:cNvSpPr>
            <a:spLocks noGrp="1"/>
          </p:cNvSpPr>
          <p:nvPr>
            <p:ph type="sldNum" sz="quarter" idx="12"/>
          </p:nvPr>
        </p:nvSpPr>
        <p:spPr/>
        <p:txBody>
          <a:bodyPr/>
          <a:lstStyle/>
          <a:p>
            <a:fld id="{EB242856-05C8-47ED-9330-18848B2FA221}" type="slidenum">
              <a:rPr lang="en-US" altLang="nl-NL" smtClean="0"/>
              <a:pPr/>
              <a:t>22</a:t>
            </a:fld>
            <a:endParaRPr lang="en-US" altLang="nl-NL"/>
          </a:p>
        </p:txBody>
      </p:sp>
      <p:pic>
        <p:nvPicPr>
          <p:cNvPr id="5" name="Afbeelding 4"/>
          <p:cNvPicPr>
            <a:picLocks noChangeAspect="1"/>
          </p:cNvPicPr>
          <p:nvPr/>
        </p:nvPicPr>
        <p:blipFill rotWithShape="1">
          <a:blip r:embed="rId3">
            <a:extLst>
              <a:ext uri="{28A0092B-C50C-407E-A947-70E740481C1C}">
                <a14:useLocalDpi xmlns:a14="http://schemas.microsoft.com/office/drawing/2010/main" val="0"/>
              </a:ext>
            </a:extLst>
          </a:blip>
          <a:srcRect r="45536" b="53166"/>
          <a:stretch/>
        </p:blipFill>
        <p:spPr>
          <a:xfrm>
            <a:off x="7095793" y="4264821"/>
            <a:ext cx="5096207" cy="2422787"/>
          </a:xfrm>
          <a:prstGeom prst="rect">
            <a:avLst/>
          </a:prstGeom>
        </p:spPr>
      </p:pic>
      <p:pic>
        <p:nvPicPr>
          <p:cNvPr id="6" name="Afbeelding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40155" y="1195223"/>
            <a:ext cx="3347045" cy="3486912"/>
          </a:xfrm>
          <a:prstGeom prst="rect">
            <a:avLst/>
          </a:prstGeom>
        </p:spPr>
      </p:pic>
      <p:pic>
        <p:nvPicPr>
          <p:cNvPr id="7" name="Afbeelding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599" y="4682135"/>
            <a:ext cx="10779931" cy="1563090"/>
          </a:xfrm>
          <a:prstGeom prst="rect">
            <a:avLst/>
          </a:prstGeom>
        </p:spPr>
      </p:pic>
    </p:spTree>
    <p:extLst>
      <p:ext uri="{BB962C8B-B14F-4D97-AF65-F5344CB8AC3E}">
        <p14:creationId xmlns:p14="http://schemas.microsoft.com/office/powerpoint/2010/main" val="34371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Waarom is ATP zo energierijk?</a:t>
            </a:r>
          </a:p>
        </p:txBody>
      </p:sp>
      <p:sp>
        <p:nvSpPr>
          <p:cNvPr id="3" name="Tijdelijke aanduiding voor inhoud 2"/>
          <p:cNvSpPr>
            <a:spLocks noGrp="1"/>
          </p:cNvSpPr>
          <p:nvPr>
            <p:ph idx="1"/>
          </p:nvPr>
        </p:nvSpPr>
        <p:spPr/>
        <p:txBody>
          <a:bodyPr anchor="t"/>
          <a:lstStyle/>
          <a:p>
            <a:pPr marL="457200" indent="-457200">
              <a:buFont typeface="+mj-lt"/>
              <a:buAutoNum type="arabicPeriod"/>
            </a:pPr>
            <a:r>
              <a:rPr lang="nl-NL" sz="2400" dirty="0"/>
              <a:t>Elektrostatische repulsie van fosfaatgroepen</a:t>
            </a:r>
          </a:p>
          <a:p>
            <a:pPr marL="457200" indent="-457200">
              <a:buFont typeface="+mj-lt"/>
              <a:buAutoNum type="arabicPeriod"/>
            </a:pPr>
            <a:r>
              <a:rPr lang="nl-NL" sz="2400" dirty="0"/>
              <a:t>Resonantie stabiliteit van vrij </a:t>
            </a:r>
            <a:r>
              <a:rPr lang="nl-NL" sz="2400" dirty="0" err="1"/>
              <a:t>ortofosfaat</a:t>
            </a:r>
            <a:endParaRPr lang="nl-NL" sz="2400" dirty="0"/>
          </a:p>
          <a:p>
            <a:pPr marL="457200" indent="-457200">
              <a:buFont typeface="+mj-lt"/>
              <a:buAutoNum type="arabicPeriod"/>
            </a:pPr>
            <a:r>
              <a:rPr lang="nl-NL" sz="2400" dirty="0"/>
              <a:t>Toenemen van entropie: </a:t>
            </a:r>
          </a:p>
          <a:p>
            <a:pPr marL="857250" lvl="1" indent="-457200"/>
            <a:r>
              <a:rPr lang="nl-NL" sz="2400" dirty="0"/>
              <a:t>van 1 naar 2 moleculen</a:t>
            </a:r>
          </a:p>
          <a:p>
            <a:pPr marL="457200" indent="-457200">
              <a:buFont typeface="+mj-lt"/>
              <a:buAutoNum type="arabicPeriod"/>
            </a:pPr>
            <a:r>
              <a:rPr lang="nl-NL" sz="2400" dirty="0"/>
              <a:t>Stabilisatie door hydratie: </a:t>
            </a:r>
          </a:p>
          <a:p>
            <a:pPr lvl="1"/>
            <a:r>
              <a:rPr lang="nl-NL" sz="2400" dirty="0"/>
              <a:t>Er is meer water gebonden aan ADP en Pi dan aan ATP alleen, dit remt de tegenreactie waar ATP gevormd wordt</a:t>
            </a:r>
          </a:p>
        </p:txBody>
      </p:sp>
      <p:sp>
        <p:nvSpPr>
          <p:cNvPr id="4" name="Tijdelijke aanduiding voor dianummer 3"/>
          <p:cNvSpPr>
            <a:spLocks noGrp="1"/>
          </p:cNvSpPr>
          <p:nvPr>
            <p:ph type="sldNum" sz="quarter" idx="12"/>
          </p:nvPr>
        </p:nvSpPr>
        <p:spPr/>
        <p:txBody>
          <a:bodyPr/>
          <a:lstStyle/>
          <a:p>
            <a:fld id="{EB242856-05C8-47ED-9330-18848B2FA221}" type="slidenum">
              <a:rPr lang="en-US" altLang="nl-NL" smtClean="0"/>
              <a:pPr/>
              <a:t>23</a:t>
            </a:fld>
            <a:endParaRPr lang="en-US" altLang="nl-NL"/>
          </a:p>
        </p:txBody>
      </p:sp>
      <p:pic>
        <p:nvPicPr>
          <p:cNvPr id="5" name="Afbeelding 4"/>
          <p:cNvPicPr>
            <a:picLocks noChangeAspect="1"/>
          </p:cNvPicPr>
          <p:nvPr/>
        </p:nvPicPr>
        <p:blipFill rotWithShape="1">
          <a:blip r:embed="rId3">
            <a:extLst>
              <a:ext uri="{28A0092B-C50C-407E-A947-70E740481C1C}">
                <a14:useLocalDpi xmlns:a14="http://schemas.microsoft.com/office/drawing/2010/main" val="0"/>
              </a:ext>
            </a:extLst>
          </a:blip>
          <a:srcRect r="45536" b="53166"/>
          <a:stretch/>
        </p:blipFill>
        <p:spPr>
          <a:xfrm>
            <a:off x="7095793" y="4264821"/>
            <a:ext cx="5096207" cy="2422787"/>
          </a:xfrm>
          <a:prstGeom prst="rect">
            <a:avLst/>
          </a:prstGeom>
        </p:spPr>
      </p:pic>
    </p:spTree>
    <p:extLst>
      <p:ext uri="{BB962C8B-B14F-4D97-AF65-F5344CB8AC3E}">
        <p14:creationId xmlns:p14="http://schemas.microsoft.com/office/powerpoint/2010/main" val="64850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Hoe krijgt ATP zijn “P”?</a:t>
            </a:r>
          </a:p>
        </p:txBody>
      </p:sp>
      <p:sp>
        <p:nvSpPr>
          <p:cNvPr id="3" name="Tijdelijke aanduiding voor inhoud 2"/>
          <p:cNvSpPr>
            <a:spLocks noGrp="1"/>
          </p:cNvSpPr>
          <p:nvPr>
            <p:ph idx="1"/>
          </p:nvPr>
        </p:nvSpPr>
        <p:spPr>
          <a:xfrm>
            <a:off x="325966" y="1599613"/>
            <a:ext cx="5998633" cy="4525963"/>
          </a:xfrm>
        </p:spPr>
        <p:txBody>
          <a:bodyPr/>
          <a:lstStyle/>
          <a:p>
            <a:pPr marL="514350" indent="-514350">
              <a:buFont typeface="+mj-lt"/>
              <a:buAutoNum type="arabicPeriod"/>
            </a:pPr>
            <a:r>
              <a:rPr lang="nl-NL" sz="2800" dirty="0"/>
              <a:t>Overdracht van </a:t>
            </a:r>
            <a:r>
              <a:rPr lang="nl-NL" sz="2800" dirty="0" err="1"/>
              <a:t>fosforyl</a:t>
            </a:r>
            <a:r>
              <a:rPr lang="nl-NL" sz="2800" dirty="0"/>
              <a:t> van hoog energetische verbindingen die tijdens de afbraak van suikers; ATP heeft slechts een “gemiddelde” </a:t>
            </a:r>
            <a:r>
              <a:rPr lang="el-GR" altLang="nl-NL" sz="2800" dirty="0">
                <a:cs typeface="Arial" charset="0"/>
              </a:rPr>
              <a:t>Δ</a:t>
            </a:r>
            <a:r>
              <a:rPr lang="nl-NL" altLang="nl-NL" sz="2800" dirty="0">
                <a:cs typeface="Arial" charset="0"/>
              </a:rPr>
              <a:t>Gº’</a:t>
            </a:r>
            <a:r>
              <a:rPr lang="nl-NL" altLang="nl-NL" sz="2800" baseline="30000" dirty="0">
                <a:cs typeface="Arial" charset="0"/>
              </a:rPr>
              <a:t> </a:t>
            </a:r>
            <a:r>
              <a:rPr lang="nl-NL" altLang="nl-NL" sz="2800" dirty="0">
                <a:cs typeface="Arial" charset="0"/>
              </a:rPr>
              <a:t> voor hydrolyse</a:t>
            </a:r>
          </a:p>
          <a:p>
            <a:pPr marL="514350" indent="-514350">
              <a:buFont typeface="+mj-lt"/>
              <a:buAutoNum type="arabicPeriod"/>
            </a:pPr>
            <a:endParaRPr lang="nl-NL" sz="2800" dirty="0"/>
          </a:p>
          <a:p>
            <a:pPr marL="514350" indent="-514350">
              <a:buFont typeface="+mj-lt"/>
              <a:buAutoNum type="arabicPeriod"/>
            </a:pPr>
            <a:r>
              <a:rPr lang="nl-NL" sz="2800" dirty="0"/>
              <a:t>ATP synthese door protonenstroom in ATP </a:t>
            </a:r>
            <a:r>
              <a:rPr lang="nl-NL" sz="2800" dirty="0" err="1"/>
              <a:t>synthase</a:t>
            </a:r>
            <a:endParaRPr lang="nl-NL" sz="2800" dirty="0"/>
          </a:p>
        </p:txBody>
      </p:sp>
      <p:sp>
        <p:nvSpPr>
          <p:cNvPr id="4" name="Tijdelijke aanduiding voor dianummer 3"/>
          <p:cNvSpPr>
            <a:spLocks noGrp="1"/>
          </p:cNvSpPr>
          <p:nvPr>
            <p:ph type="sldNum" sz="quarter" idx="12"/>
          </p:nvPr>
        </p:nvSpPr>
        <p:spPr/>
        <p:txBody>
          <a:bodyPr/>
          <a:lstStyle/>
          <a:p>
            <a:fld id="{EB242856-05C8-47ED-9330-18848B2FA221}" type="slidenum">
              <a:rPr lang="en-US" altLang="nl-NL" smtClean="0"/>
              <a:pPr/>
              <a:t>24</a:t>
            </a:fld>
            <a:endParaRPr lang="en-US" altLang="nl-NL"/>
          </a:p>
        </p:txBody>
      </p:sp>
      <p:pic>
        <p:nvPicPr>
          <p:cNvPr id="5" name="Afbeelding 4"/>
          <p:cNvPicPr>
            <a:picLocks noChangeAspect="1"/>
          </p:cNvPicPr>
          <p:nvPr/>
        </p:nvPicPr>
        <p:blipFill rotWithShape="1">
          <a:blip r:embed="rId2">
            <a:extLst>
              <a:ext uri="{28A0092B-C50C-407E-A947-70E740481C1C}">
                <a14:useLocalDpi xmlns:a14="http://schemas.microsoft.com/office/drawing/2010/main" val="0"/>
              </a:ext>
            </a:extLst>
          </a:blip>
          <a:srcRect b="6369"/>
          <a:stretch/>
        </p:blipFill>
        <p:spPr>
          <a:xfrm>
            <a:off x="6161948" y="1565161"/>
            <a:ext cx="5998634" cy="4540721"/>
          </a:xfrm>
          <a:prstGeom prst="rect">
            <a:avLst/>
          </a:prstGeom>
        </p:spPr>
      </p:pic>
    </p:spTree>
    <p:extLst>
      <p:ext uri="{BB962C8B-B14F-4D97-AF65-F5344CB8AC3E}">
        <p14:creationId xmlns:p14="http://schemas.microsoft.com/office/powerpoint/2010/main" val="5626814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783877-1765-7B4F-A181-B5670A742C1A}"/>
              </a:ext>
            </a:extLst>
          </p:cNvPr>
          <p:cNvSpPr>
            <a:spLocks noGrp="1"/>
          </p:cNvSpPr>
          <p:nvPr>
            <p:ph type="title"/>
          </p:nvPr>
        </p:nvSpPr>
        <p:spPr/>
        <p:txBody>
          <a:bodyPr/>
          <a:lstStyle/>
          <a:p>
            <a:endParaRPr lang="nl-NL"/>
          </a:p>
        </p:txBody>
      </p:sp>
      <p:pic>
        <p:nvPicPr>
          <p:cNvPr id="8" name="Tijdelijke aanduiding voor inhoud 7" descr="Afbeelding met tafel&#10;&#10;Automatisch gegenereerde beschrijving">
            <a:extLst>
              <a:ext uri="{FF2B5EF4-FFF2-40B4-BE49-F238E27FC236}">
                <a16:creationId xmlns:a16="http://schemas.microsoft.com/office/drawing/2014/main" id="{CE4EC237-C7A7-8B40-A45B-70175AA0B4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2070" y="136525"/>
            <a:ext cx="9647860" cy="6409805"/>
          </a:xfrm>
        </p:spPr>
      </p:pic>
      <p:sp>
        <p:nvSpPr>
          <p:cNvPr id="4" name="Tijdelijke aanduiding voor dianummer 3">
            <a:extLst>
              <a:ext uri="{FF2B5EF4-FFF2-40B4-BE49-F238E27FC236}">
                <a16:creationId xmlns:a16="http://schemas.microsoft.com/office/drawing/2014/main" id="{F31EA453-9476-F144-B7EC-CFC9375C1B9E}"/>
              </a:ext>
            </a:extLst>
          </p:cNvPr>
          <p:cNvSpPr>
            <a:spLocks noGrp="1"/>
          </p:cNvSpPr>
          <p:nvPr>
            <p:ph type="sldNum" sz="quarter" idx="12"/>
          </p:nvPr>
        </p:nvSpPr>
        <p:spPr/>
        <p:txBody>
          <a:bodyPr/>
          <a:lstStyle/>
          <a:p>
            <a:fld id="{EB242856-05C8-47ED-9330-18848B2FA221}" type="slidenum">
              <a:rPr lang="en-US" altLang="nl-NL" smtClean="0"/>
              <a:pPr/>
              <a:t>25</a:t>
            </a:fld>
            <a:endParaRPr lang="en-US" altLang="nl-NL"/>
          </a:p>
        </p:txBody>
      </p:sp>
    </p:spTree>
    <p:extLst>
      <p:ext uri="{BB962C8B-B14F-4D97-AF65-F5344CB8AC3E}">
        <p14:creationId xmlns:p14="http://schemas.microsoft.com/office/powerpoint/2010/main" val="35932241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Opdrachten</a:t>
            </a:r>
          </a:p>
        </p:txBody>
      </p:sp>
      <p:sp>
        <p:nvSpPr>
          <p:cNvPr id="3" name="Tijdelijke aanduiding voor inhoud 2"/>
          <p:cNvSpPr>
            <a:spLocks noGrp="1"/>
          </p:cNvSpPr>
          <p:nvPr>
            <p:ph idx="1"/>
          </p:nvPr>
        </p:nvSpPr>
        <p:spPr/>
        <p:txBody>
          <a:bodyPr/>
          <a:lstStyle/>
          <a:p>
            <a:pPr marL="514350" indent="-514350">
              <a:buFont typeface="+mj-lt"/>
              <a:buAutoNum type="arabicPeriod"/>
            </a:pPr>
            <a:endParaRPr lang="nl-NL" dirty="0"/>
          </a:p>
          <a:p>
            <a:endParaRPr lang="nl-NL" dirty="0"/>
          </a:p>
        </p:txBody>
      </p:sp>
      <p:sp>
        <p:nvSpPr>
          <p:cNvPr id="4" name="Tijdelijke aanduiding voor dianummer 3"/>
          <p:cNvSpPr>
            <a:spLocks noGrp="1"/>
          </p:cNvSpPr>
          <p:nvPr>
            <p:ph type="sldNum" sz="quarter" idx="12"/>
          </p:nvPr>
        </p:nvSpPr>
        <p:spPr/>
        <p:txBody>
          <a:bodyPr/>
          <a:lstStyle/>
          <a:p>
            <a:fld id="{EB242856-05C8-47ED-9330-18848B2FA221}" type="slidenum">
              <a:rPr lang="en-US" altLang="nl-NL" smtClean="0"/>
              <a:pPr/>
              <a:t>26</a:t>
            </a:fld>
            <a:endParaRPr lang="en-US" altLang="nl-NL"/>
          </a:p>
        </p:txBody>
      </p:sp>
      <p:pic>
        <p:nvPicPr>
          <p:cNvPr id="6" name="Afbeelding 5">
            <a:extLst>
              <a:ext uri="{FF2B5EF4-FFF2-40B4-BE49-F238E27FC236}">
                <a16:creationId xmlns:a16="http://schemas.microsoft.com/office/drawing/2014/main" id="{F0EBB01D-CE35-EE4F-805E-009C126863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599" y="-2970458"/>
            <a:ext cx="9476087" cy="13409858"/>
          </a:xfrm>
          <a:prstGeom prst="rect">
            <a:avLst/>
          </a:prstGeom>
        </p:spPr>
      </p:pic>
    </p:spTree>
    <p:extLst>
      <p:ext uri="{BB962C8B-B14F-4D97-AF65-F5344CB8AC3E}">
        <p14:creationId xmlns:p14="http://schemas.microsoft.com/office/powerpoint/2010/main" val="1635157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3600" dirty="0"/>
              <a:t>Waarvoor heeft lichaam energie nodig?</a:t>
            </a:r>
            <a:endParaRPr lang="nl-NL" dirty="0"/>
          </a:p>
        </p:txBody>
      </p:sp>
      <p:sp>
        <p:nvSpPr>
          <p:cNvPr id="4" name="Tijdelijke aanduiding voor inhoud 3"/>
          <p:cNvSpPr>
            <a:spLocks noGrp="1"/>
          </p:cNvSpPr>
          <p:nvPr>
            <p:ph idx="1"/>
          </p:nvPr>
        </p:nvSpPr>
        <p:spPr/>
        <p:txBody>
          <a:bodyPr/>
          <a:lstStyle/>
          <a:p>
            <a:r>
              <a:rPr lang="nl-NL" dirty="0"/>
              <a:t>Bewegen van spieren en cellen</a:t>
            </a:r>
          </a:p>
          <a:p>
            <a:r>
              <a:rPr lang="nl-NL" dirty="0"/>
              <a:t>Transport van moleculen en ionen</a:t>
            </a:r>
          </a:p>
          <a:p>
            <a:r>
              <a:rPr lang="nl-NL" dirty="0"/>
              <a:t>Synthese van biomoleculen</a:t>
            </a:r>
          </a:p>
        </p:txBody>
      </p:sp>
      <p:sp>
        <p:nvSpPr>
          <p:cNvPr id="3" name="Tijdelijke aanduiding voor dianummer 2"/>
          <p:cNvSpPr>
            <a:spLocks noGrp="1"/>
          </p:cNvSpPr>
          <p:nvPr>
            <p:ph type="sldNum" sz="quarter" idx="12"/>
          </p:nvPr>
        </p:nvSpPr>
        <p:spPr/>
        <p:txBody>
          <a:bodyPr/>
          <a:lstStyle/>
          <a:p>
            <a:fld id="{EB242856-05C8-47ED-9330-18848B2FA221}" type="slidenum">
              <a:rPr lang="en-US" altLang="nl-NL" smtClean="0"/>
              <a:pPr/>
              <a:t>3</a:t>
            </a:fld>
            <a:endParaRPr lang="en-US" altLang="nl-NL"/>
          </a:p>
        </p:txBody>
      </p:sp>
    </p:spTree>
    <p:extLst>
      <p:ext uri="{BB962C8B-B14F-4D97-AF65-F5344CB8AC3E}">
        <p14:creationId xmlns:p14="http://schemas.microsoft.com/office/powerpoint/2010/main" val="687413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nl-NL" altLang="nl-NL">
                <a:solidFill>
                  <a:schemeClr val="tx2"/>
                </a:solidFill>
              </a:rPr>
              <a:t>Bron van energie</a:t>
            </a:r>
          </a:p>
        </p:txBody>
      </p:sp>
      <p:sp>
        <p:nvSpPr>
          <p:cNvPr id="86019" name="Rectangle 3"/>
          <p:cNvSpPr>
            <a:spLocks noGrp="1" noChangeArrowheads="1"/>
          </p:cNvSpPr>
          <p:nvPr>
            <p:ph idx="1"/>
          </p:nvPr>
        </p:nvSpPr>
        <p:spPr/>
        <p:txBody>
          <a:bodyPr/>
          <a:lstStyle/>
          <a:p>
            <a:pPr>
              <a:lnSpc>
                <a:spcPct val="90000"/>
              </a:lnSpc>
            </a:pPr>
            <a:r>
              <a:rPr lang="nl-NL" altLang="nl-NL" dirty="0"/>
              <a:t>Zon</a:t>
            </a:r>
          </a:p>
          <a:p>
            <a:pPr>
              <a:lnSpc>
                <a:spcPct val="90000"/>
              </a:lnSpc>
            </a:pPr>
            <a:endParaRPr lang="nl-NL" altLang="nl-NL" dirty="0"/>
          </a:p>
          <a:p>
            <a:pPr>
              <a:lnSpc>
                <a:spcPct val="90000"/>
              </a:lnSpc>
              <a:spcBef>
                <a:spcPts val="0"/>
              </a:spcBef>
            </a:pPr>
            <a:r>
              <a:rPr lang="nl-NL" altLang="nl-NL" dirty="0"/>
              <a:t>Fotosynthese (reductie van CO</a:t>
            </a:r>
            <a:r>
              <a:rPr lang="nl-NL" altLang="nl-NL" baseline="-25000" dirty="0"/>
              <a:t>2</a:t>
            </a:r>
            <a:r>
              <a:rPr lang="nl-NL" altLang="nl-NL" dirty="0"/>
              <a:t> en H</a:t>
            </a:r>
            <a:r>
              <a:rPr lang="nl-NL" altLang="nl-NL" baseline="-25000" dirty="0"/>
              <a:t>2</a:t>
            </a:r>
            <a:r>
              <a:rPr lang="nl-NL" altLang="nl-NL" dirty="0"/>
              <a:t>O tot o.a. koolhydraten en O</a:t>
            </a:r>
            <a:r>
              <a:rPr lang="nl-NL" altLang="nl-NL" baseline="-25000" dirty="0"/>
              <a:t>2</a:t>
            </a:r>
            <a:r>
              <a:rPr lang="nl-NL" altLang="nl-NL" dirty="0"/>
              <a:t> met behulp van zonne-energie)</a:t>
            </a:r>
          </a:p>
          <a:p>
            <a:pPr>
              <a:lnSpc>
                <a:spcPct val="90000"/>
              </a:lnSpc>
              <a:spcBef>
                <a:spcPts val="0"/>
              </a:spcBef>
            </a:pPr>
            <a:endParaRPr lang="nl-NL" altLang="nl-NL" dirty="0"/>
          </a:p>
          <a:p>
            <a:pPr>
              <a:lnSpc>
                <a:spcPct val="90000"/>
              </a:lnSpc>
              <a:spcBef>
                <a:spcPts val="0"/>
              </a:spcBef>
            </a:pPr>
            <a:r>
              <a:rPr lang="nl-NL" altLang="nl-NL" dirty="0"/>
              <a:t>Niet-fotosynthetische organismes (oxidatie van o.a. koolhydraten tot CO</a:t>
            </a:r>
            <a:r>
              <a:rPr lang="nl-NL" altLang="nl-NL" baseline="-25000" dirty="0"/>
              <a:t>2</a:t>
            </a:r>
            <a:r>
              <a:rPr lang="nl-NL" altLang="nl-NL" dirty="0"/>
              <a:t> en H</a:t>
            </a:r>
            <a:r>
              <a:rPr lang="nl-NL" altLang="nl-NL" baseline="-25000" dirty="0"/>
              <a:t>2</a:t>
            </a:r>
            <a:r>
              <a:rPr lang="nl-NL" altLang="nl-NL" dirty="0"/>
              <a:t>O met behulp van O</a:t>
            </a:r>
            <a:r>
              <a:rPr lang="nl-NL" altLang="nl-NL" baseline="-25000" dirty="0"/>
              <a:t>2</a:t>
            </a:r>
            <a:r>
              <a:rPr lang="nl-NL" altLang="nl-NL" dirty="0"/>
              <a:t>)</a:t>
            </a:r>
          </a:p>
        </p:txBody>
      </p:sp>
      <p:sp>
        <p:nvSpPr>
          <p:cNvPr id="6" name="Slide Number Placeholder 5"/>
          <p:cNvSpPr>
            <a:spLocks noGrp="1"/>
          </p:cNvSpPr>
          <p:nvPr>
            <p:ph type="sldNum" sz="quarter" idx="12"/>
          </p:nvPr>
        </p:nvSpPr>
        <p:spPr/>
        <p:txBody>
          <a:bodyPr/>
          <a:lstStyle/>
          <a:p>
            <a:fld id="{95ACA55E-594B-4021-89CF-88A48A17FB6D}" type="slidenum">
              <a:rPr lang="en-US" altLang="nl-NL">
                <a:solidFill>
                  <a:schemeClr val="tx2"/>
                </a:solidFill>
              </a:rPr>
              <a:pPr/>
              <a:t>4</a:t>
            </a:fld>
            <a:endParaRPr lang="en-US" altLang="nl-NL">
              <a:solidFill>
                <a:schemeClr val="tx2"/>
              </a:solidFill>
            </a:endParaRPr>
          </a:p>
        </p:txBody>
      </p:sp>
      <p:pic>
        <p:nvPicPr>
          <p:cNvPr id="2" name="Afbeelding 1"/>
          <p:cNvPicPr>
            <a:picLocks noChangeAspect="1"/>
          </p:cNvPicPr>
          <p:nvPr/>
        </p:nvPicPr>
        <p:blipFill>
          <a:blip r:embed="rId3"/>
          <a:stretch>
            <a:fillRect/>
          </a:stretch>
        </p:blipFill>
        <p:spPr>
          <a:xfrm>
            <a:off x="8786897" y="300040"/>
            <a:ext cx="2795503" cy="2362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0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601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60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3600" dirty="0"/>
              <a:t>Basis principes van energiehuishouding</a:t>
            </a:r>
          </a:p>
        </p:txBody>
      </p:sp>
      <p:sp>
        <p:nvSpPr>
          <p:cNvPr id="3" name="Tijdelijke aanduiding voor inhoud 2"/>
          <p:cNvSpPr>
            <a:spLocks noGrp="1"/>
          </p:cNvSpPr>
          <p:nvPr>
            <p:ph idx="1"/>
          </p:nvPr>
        </p:nvSpPr>
        <p:spPr>
          <a:xfrm>
            <a:off x="228600" y="1125539"/>
            <a:ext cx="11353800" cy="6121400"/>
          </a:xfrm>
        </p:spPr>
        <p:txBody>
          <a:bodyPr/>
          <a:lstStyle/>
          <a:p>
            <a:pPr>
              <a:spcBef>
                <a:spcPts val="2000"/>
              </a:spcBef>
            </a:pPr>
            <a:r>
              <a:rPr lang="nl-NL" sz="2400" dirty="0"/>
              <a:t>Het afbreken van brandstof en het opbouwen van grote moleculen gaat stap voor stap door series van gelinkte reacties die </a:t>
            </a:r>
            <a:r>
              <a:rPr lang="nl-NL" sz="2400" i="1" dirty="0">
                <a:solidFill>
                  <a:srgbClr val="FF0000"/>
                </a:solidFill>
              </a:rPr>
              <a:t>metabole routes (</a:t>
            </a:r>
            <a:r>
              <a:rPr lang="nl-NL" sz="2400" i="1" dirty="0" err="1">
                <a:solidFill>
                  <a:srgbClr val="FF0000"/>
                </a:solidFill>
              </a:rPr>
              <a:t>pathways</a:t>
            </a:r>
            <a:r>
              <a:rPr lang="nl-NL" sz="2400" i="1" dirty="0">
                <a:solidFill>
                  <a:srgbClr val="FF0000"/>
                </a:solidFill>
              </a:rPr>
              <a:t>) </a:t>
            </a:r>
            <a:r>
              <a:rPr lang="nl-NL" sz="2400" dirty="0"/>
              <a:t>genoemd worden</a:t>
            </a:r>
          </a:p>
          <a:p>
            <a:pPr>
              <a:spcBef>
                <a:spcPts val="2000"/>
              </a:spcBef>
            </a:pPr>
            <a:r>
              <a:rPr lang="nl-NL" sz="2400" dirty="0">
                <a:solidFill>
                  <a:srgbClr val="FF0000"/>
                </a:solidFill>
              </a:rPr>
              <a:t>ATP</a:t>
            </a:r>
            <a:r>
              <a:rPr lang="nl-NL" sz="2400" dirty="0"/>
              <a:t> is de “energievaluta” van alle levensvormen, ATP linkt energie vrijmakende routes met energie kostende routes</a:t>
            </a:r>
          </a:p>
          <a:p>
            <a:pPr>
              <a:spcBef>
                <a:spcPts val="2000"/>
              </a:spcBef>
            </a:pPr>
            <a:r>
              <a:rPr lang="nl-NL" sz="2400" dirty="0"/>
              <a:t>De energie voor vorming van ATP wordt geleverd door de oxidatie van koolstofverbindingen</a:t>
            </a:r>
          </a:p>
          <a:p>
            <a:pPr>
              <a:spcBef>
                <a:spcPts val="2000"/>
              </a:spcBef>
            </a:pPr>
            <a:r>
              <a:rPr lang="nl-NL" sz="2400" dirty="0"/>
              <a:t>Hoewel er veel metabole routes zijn, is er maar een gelimiteerd aantal type reacties en </a:t>
            </a:r>
            <a:r>
              <a:rPr lang="nl-NL" sz="2400" dirty="0" err="1"/>
              <a:t>intermediairen</a:t>
            </a:r>
            <a:r>
              <a:rPr lang="nl-NL" sz="2400" dirty="0"/>
              <a:t> die gemeenschappelijk zijn voor de meeste routes</a:t>
            </a:r>
          </a:p>
          <a:p>
            <a:pPr>
              <a:spcBef>
                <a:spcPts val="2000"/>
              </a:spcBef>
            </a:pPr>
            <a:r>
              <a:rPr lang="nl-NL" sz="2400" dirty="0"/>
              <a:t>Metabole routes zijn sterk gereguleerd zodat brandstof efficiënt wordt gebruikt en om biosynthese processen te coördineren</a:t>
            </a:r>
          </a:p>
        </p:txBody>
      </p:sp>
      <p:sp>
        <p:nvSpPr>
          <p:cNvPr id="4" name="Tijdelijke aanduiding voor dianummer 3"/>
          <p:cNvSpPr>
            <a:spLocks noGrp="1"/>
          </p:cNvSpPr>
          <p:nvPr>
            <p:ph type="sldNum" sz="quarter" idx="12"/>
          </p:nvPr>
        </p:nvSpPr>
        <p:spPr/>
        <p:txBody>
          <a:bodyPr/>
          <a:lstStyle/>
          <a:p>
            <a:fld id="{EB242856-05C8-47ED-9330-18848B2FA221}" type="slidenum">
              <a:rPr lang="en-US" altLang="nl-NL" smtClean="0"/>
              <a:pPr/>
              <a:t>5</a:t>
            </a:fld>
            <a:endParaRPr lang="en-US" altLang="nl-NL" dirty="0"/>
          </a:p>
        </p:txBody>
      </p:sp>
    </p:spTree>
    <p:extLst>
      <p:ext uri="{BB962C8B-B14F-4D97-AF65-F5344CB8AC3E}">
        <p14:creationId xmlns:p14="http://schemas.microsoft.com/office/powerpoint/2010/main" val="2056047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28600" y="21771"/>
            <a:ext cx="7543800" cy="1219200"/>
          </a:xfrm>
        </p:spPr>
        <p:txBody>
          <a:bodyPr>
            <a:noAutofit/>
          </a:bodyPr>
          <a:lstStyle/>
          <a:p>
            <a:pPr eaLnBrk="1" hangingPunct="1">
              <a:lnSpc>
                <a:spcPct val="150000"/>
              </a:lnSpc>
            </a:pPr>
            <a:r>
              <a:rPr lang="nl-NL" altLang="nl-NL" dirty="0"/>
              <a:t>Glucose metabolisme</a:t>
            </a:r>
          </a:p>
        </p:txBody>
      </p:sp>
      <p:sp>
        <p:nvSpPr>
          <p:cNvPr id="3" name="Tijdelijke aanduiding voor inhoud 2"/>
          <p:cNvSpPr>
            <a:spLocks noGrp="1"/>
          </p:cNvSpPr>
          <p:nvPr>
            <p:ph idx="1"/>
          </p:nvPr>
        </p:nvSpPr>
        <p:spPr>
          <a:xfrm>
            <a:off x="609600" y="1600201"/>
            <a:ext cx="7315200" cy="4525963"/>
          </a:xfrm>
        </p:spPr>
        <p:txBody>
          <a:bodyPr/>
          <a:lstStyle/>
          <a:p>
            <a:endParaRPr lang="nl-NL" dirty="0"/>
          </a:p>
          <a:p>
            <a:r>
              <a:rPr lang="nl-NL" sz="2400" dirty="0"/>
              <a:t>Wat is nog meer nodig voor verbranding?</a:t>
            </a:r>
          </a:p>
          <a:p>
            <a:r>
              <a:rPr lang="nl-NL" sz="2400" dirty="0"/>
              <a:t>O</a:t>
            </a:r>
            <a:r>
              <a:rPr lang="nl-NL" sz="2400" baseline="-25000" dirty="0"/>
              <a:t>2</a:t>
            </a:r>
            <a:endParaRPr lang="nl-NL" sz="2400" dirty="0"/>
          </a:p>
          <a:p>
            <a:endParaRPr lang="nl-NL" sz="2400" dirty="0"/>
          </a:p>
          <a:p>
            <a:r>
              <a:rPr lang="nl-NL" sz="2400" dirty="0"/>
              <a:t>Hoeveel energie komt er vrij bij verbranden </a:t>
            </a:r>
            <a:br>
              <a:rPr lang="nl-NL" sz="2400" dirty="0"/>
            </a:br>
            <a:r>
              <a:rPr lang="nl-NL" sz="2400" dirty="0"/>
              <a:t>van glucose?</a:t>
            </a:r>
          </a:p>
          <a:p>
            <a:r>
              <a:rPr lang="pl-PL" sz="2400" dirty="0">
                <a:latin typeface="Symbol" charset="2"/>
                <a:ea typeface="Symbol" charset="2"/>
                <a:cs typeface="Symbol" charset="2"/>
              </a:rPr>
              <a:t>D</a:t>
            </a:r>
            <a:r>
              <a:rPr lang="pl-PL" sz="2400" dirty="0"/>
              <a:t>G’</a:t>
            </a:r>
            <a:r>
              <a:rPr lang="pl-PL" sz="2400" baseline="30000" dirty="0"/>
              <a:t>O</a:t>
            </a:r>
            <a:r>
              <a:rPr lang="pl-PL" sz="2400" dirty="0"/>
              <a:t> = -2840 </a:t>
            </a:r>
            <a:r>
              <a:rPr lang="pl-PL" sz="2400" dirty="0" err="1"/>
              <a:t>kJ</a:t>
            </a:r>
            <a:r>
              <a:rPr lang="pl-PL" sz="2400" dirty="0"/>
              <a:t>/mol </a:t>
            </a:r>
            <a:endParaRPr lang="nl-NL" sz="2400" dirty="0"/>
          </a:p>
          <a:p>
            <a:r>
              <a:rPr lang="nl-NL" sz="2400" dirty="0"/>
              <a:t>Is de manier van verbranden, vuurtje of de enzymatische verbranding in je lichaam, hier van invloed op?</a:t>
            </a:r>
          </a:p>
          <a:p>
            <a:endParaRPr lang="nl-NL" sz="2400" dirty="0"/>
          </a:p>
          <a:p>
            <a:endParaRPr lang="nl-NL" dirty="0"/>
          </a:p>
          <a:p>
            <a:endParaRPr lang="nl-NL" dirty="0"/>
          </a:p>
        </p:txBody>
      </p:sp>
      <p:pic>
        <p:nvPicPr>
          <p:cNvPr id="7" name="Afbeelding 6"/>
          <p:cNvPicPr>
            <a:picLocks noChangeAspect="1"/>
          </p:cNvPicPr>
          <p:nvPr/>
        </p:nvPicPr>
        <p:blipFill>
          <a:blip r:embed="rId3"/>
          <a:stretch>
            <a:fillRect/>
          </a:stretch>
        </p:blipFill>
        <p:spPr>
          <a:xfrm>
            <a:off x="2133600" y="1371601"/>
            <a:ext cx="8338457" cy="457200"/>
          </a:xfrm>
          <a:prstGeom prst="rect">
            <a:avLst/>
          </a:prstGeom>
        </p:spPr>
      </p:pic>
      <p:pic>
        <p:nvPicPr>
          <p:cNvPr id="8" name="Afbeelding 7"/>
          <p:cNvPicPr>
            <a:picLocks noChangeAspect="1"/>
          </p:cNvPicPr>
          <p:nvPr/>
        </p:nvPicPr>
        <p:blipFill>
          <a:blip r:embed="rId4"/>
          <a:stretch>
            <a:fillRect/>
          </a:stretch>
        </p:blipFill>
        <p:spPr>
          <a:xfrm>
            <a:off x="8229600" y="2394860"/>
            <a:ext cx="3810000" cy="4216400"/>
          </a:xfrm>
          <a:prstGeom prst="rect">
            <a:avLst/>
          </a:prstGeom>
        </p:spPr>
      </p:pic>
    </p:spTree>
    <p:extLst>
      <p:ext uri="{BB962C8B-B14F-4D97-AF65-F5344CB8AC3E}">
        <p14:creationId xmlns:p14="http://schemas.microsoft.com/office/powerpoint/2010/main" val="426708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28600" y="21771"/>
            <a:ext cx="7543800" cy="1219200"/>
          </a:xfrm>
        </p:spPr>
        <p:txBody>
          <a:bodyPr>
            <a:noAutofit/>
          </a:bodyPr>
          <a:lstStyle/>
          <a:p>
            <a:pPr eaLnBrk="1" hangingPunct="1">
              <a:lnSpc>
                <a:spcPct val="150000"/>
              </a:lnSpc>
            </a:pPr>
            <a:r>
              <a:rPr lang="nl-NL" altLang="nl-NL" dirty="0"/>
              <a:t>Glucose metabolisme</a:t>
            </a:r>
          </a:p>
        </p:txBody>
      </p:sp>
      <p:pic>
        <p:nvPicPr>
          <p:cNvPr id="2" name="Afbeelding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332782"/>
            <a:ext cx="2514600" cy="5434781"/>
          </a:xfrm>
          <a:prstGeom prst="rect">
            <a:avLst/>
          </a:prstGeom>
        </p:spPr>
      </p:pic>
      <p:pic>
        <p:nvPicPr>
          <p:cNvPr id="4" name="Tijdelijke aanduiding voor inhoud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543300" y="1224038"/>
            <a:ext cx="8458200" cy="6083863"/>
          </a:xfrm>
        </p:spPr>
      </p:pic>
    </p:spTree>
    <p:extLst>
      <p:ext uri="{BB962C8B-B14F-4D97-AF65-F5344CB8AC3E}">
        <p14:creationId xmlns:p14="http://schemas.microsoft.com/office/powerpoint/2010/main" val="1128783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nl-NL" altLang="nl-NL" dirty="0">
                <a:solidFill>
                  <a:schemeClr val="tx2"/>
                </a:solidFill>
              </a:rPr>
              <a:t>Thermodynamica</a:t>
            </a:r>
          </a:p>
        </p:txBody>
      </p:sp>
      <p:sp>
        <p:nvSpPr>
          <p:cNvPr id="88067" name="Rectangle 3"/>
          <p:cNvSpPr>
            <a:spLocks noGrp="1" noChangeArrowheads="1"/>
          </p:cNvSpPr>
          <p:nvPr>
            <p:ph idx="1"/>
          </p:nvPr>
        </p:nvSpPr>
        <p:spPr/>
        <p:txBody>
          <a:bodyPr/>
          <a:lstStyle/>
          <a:p>
            <a:pPr>
              <a:buFontTx/>
              <a:buNone/>
            </a:pPr>
            <a:r>
              <a:rPr lang="nl-NL" altLang="nl-NL" dirty="0"/>
              <a:t>Spontaan proces:</a:t>
            </a:r>
          </a:p>
          <a:p>
            <a:pPr>
              <a:buFontTx/>
              <a:buNone/>
            </a:pPr>
            <a:r>
              <a:rPr lang="nl-NL" altLang="nl-NL" dirty="0"/>
              <a:t>er moet energie vrijkomen</a:t>
            </a:r>
          </a:p>
          <a:p>
            <a:pPr>
              <a:buFontTx/>
              <a:buNone/>
            </a:pPr>
            <a:endParaRPr lang="nl-NL" altLang="nl-NL" dirty="0"/>
          </a:p>
          <a:p>
            <a:pPr>
              <a:buFontTx/>
              <a:buNone/>
            </a:pPr>
            <a:r>
              <a:rPr lang="nl-NL" altLang="nl-NL" dirty="0"/>
              <a:t>Bijvoorbeeld ATP            ADP  +  P</a:t>
            </a:r>
            <a:r>
              <a:rPr lang="nl-NL" altLang="nl-NL" baseline="-25000" dirty="0"/>
              <a:t>i</a:t>
            </a:r>
          </a:p>
          <a:p>
            <a:pPr>
              <a:buFontTx/>
              <a:buNone/>
            </a:pPr>
            <a:endParaRPr lang="nl-NL" altLang="nl-NL" baseline="-25000" dirty="0"/>
          </a:p>
          <a:p>
            <a:pPr>
              <a:buFontTx/>
              <a:buNone/>
            </a:pPr>
            <a:r>
              <a:rPr lang="nl-NL" altLang="nl-NL" dirty="0"/>
              <a:t>Of: een bal die naar beneden rolt</a:t>
            </a:r>
          </a:p>
        </p:txBody>
      </p:sp>
      <p:sp>
        <p:nvSpPr>
          <p:cNvPr id="7" name="Slide Number Placeholder 5"/>
          <p:cNvSpPr>
            <a:spLocks noGrp="1"/>
          </p:cNvSpPr>
          <p:nvPr>
            <p:ph type="sldNum" sz="quarter" idx="12"/>
          </p:nvPr>
        </p:nvSpPr>
        <p:spPr/>
        <p:txBody>
          <a:bodyPr/>
          <a:lstStyle/>
          <a:p>
            <a:fld id="{0200E6C6-979F-4B8E-B65E-A126287D8AEC}" type="slidenum">
              <a:rPr lang="en-US" altLang="nl-NL"/>
              <a:pPr/>
              <a:t>8</a:t>
            </a:fld>
            <a:endParaRPr lang="en-US" altLang="nl-NL"/>
          </a:p>
        </p:txBody>
      </p:sp>
      <p:sp>
        <p:nvSpPr>
          <p:cNvPr id="88068" name="Line 4"/>
          <p:cNvSpPr>
            <a:spLocks noChangeShapeType="1"/>
          </p:cNvSpPr>
          <p:nvPr/>
        </p:nvSpPr>
        <p:spPr bwMode="auto">
          <a:xfrm>
            <a:off x="4114800" y="3657600"/>
            <a:ext cx="838200" cy="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nl-NL">
              <a:ln>
                <a:solidFill>
                  <a:schemeClr val="tx1"/>
                </a:solidFill>
              </a:ln>
            </a:endParaRPr>
          </a:p>
        </p:txBody>
      </p:sp>
      <p:sp>
        <p:nvSpPr>
          <p:cNvPr id="6" name="Rectangle 3" descr="0122"/>
          <p:cNvSpPr>
            <a:spLocks noGrp="1" noChangeAspect="1" noChangeArrowheads="1"/>
          </p:cNvSpPr>
          <p:nvPr isPhoto="1"/>
        </p:nvSpPr>
        <p:spPr bwMode="auto">
          <a:xfrm>
            <a:off x="7375268" y="2073781"/>
            <a:ext cx="4482299" cy="3167638"/>
          </a:xfrm>
          <a:prstGeom prst="rect">
            <a:avLst/>
          </a:prstGeom>
          <a:blipFill dpi="0" rotWithShape="1">
            <a:blip r:embed="rId3"/>
            <a:srcRect/>
            <a:stretch>
              <a:fillRect/>
            </a:stretch>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nl-NL" altLang="nl-NL"/>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nl-NL" altLang="nl-NL" dirty="0">
                <a:solidFill>
                  <a:schemeClr val="tx2"/>
                </a:solidFill>
              </a:rPr>
              <a:t>Vrije energie, </a:t>
            </a:r>
            <a:r>
              <a:rPr lang="el-GR" altLang="nl-NL" dirty="0">
                <a:solidFill>
                  <a:schemeClr val="tx2"/>
                </a:solidFill>
                <a:cs typeface="Arial" charset="0"/>
              </a:rPr>
              <a:t>Δ</a:t>
            </a:r>
            <a:r>
              <a:rPr lang="nl-NL" altLang="nl-NL" dirty="0">
                <a:solidFill>
                  <a:schemeClr val="tx2"/>
                </a:solidFill>
                <a:cs typeface="Arial" charset="0"/>
              </a:rPr>
              <a:t>G</a:t>
            </a:r>
            <a:endParaRPr lang="el-GR" altLang="nl-NL" dirty="0">
              <a:solidFill>
                <a:schemeClr val="tx2"/>
              </a:solidFill>
              <a:cs typeface="Arial" charset="0"/>
            </a:endParaRPr>
          </a:p>
        </p:txBody>
      </p:sp>
      <p:sp>
        <p:nvSpPr>
          <p:cNvPr id="89091" name="Rectangle 3"/>
          <p:cNvSpPr>
            <a:spLocks noGrp="1" noChangeArrowheads="1"/>
          </p:cNvSpPr>
          <p:nvPr>
            <p:ph idx="1"/>
          </p:nvPr>
        </p:nvSpPr>
        <p:spPr/>
        <p:txBody>
          <a:bodyPr/>
          <a:lstStyle/>
          <a:p>
            <a:pPr>
              <a:spcBef>
                <a:spcPct val="0"/>
              </a:spcBef>
              <a:buFontTx/>
              <a:buNone/>
            </a:pPr>
            <a:r>
              <a:rPr lang="en-US" altLang="nl-NL" dirty="0">
                <a:latin typeface="Symbol" pitchFamily="18" charset="2"/>
              </a:rPr>
              <a:t>D</a:t>
            </a:r>
            <a:r>
              <a:rPr lang="en-US" altLang="nl-NL" dirty="0"/>
              <a:t>G &lt; 0 	</a:t>
            </a:r>
            <a:r>
              <a:rPr lang="en-US" altLang="nl-NL" dirty="0" err="1"/>
              <a:t>spontaan</a:t>
            </a:r>
            <a:r>
              <a:rPr lang="en-US" altLang="nl-NL" dirty="0"/>
              <a:t>, </a:t>
            </a:r>
            <a:r>
              <a:rPr lang="en-US" altLang="nl-NL" dirty="0" err="1"/>
              <a:t>exergoon</a:t>
            </a:r>
            <a:r>
              <a:rPr lang="en-US" altLang="nl-NL" dirty="0"/>
              <a:t> – </a:t>
            </a:r>
            <a:r>
              <a:rPr lang="en-US" altLang="nl-NL" dirty="0" err="1"/>
              <a:t>er</a:t>
            </a:r>
            <a:r>
              <a:rPr lang="en-US" altLang="nl-NL" dirty="0"/>
              <a:t> </a:t>
            </a:r>
            <a:r>
              <a:rPr lang="en-US" altLang="nl-NL" dirty="0" err="1"/>
              <a:t>komt</a:t>
            </a:r>
            <a:r>
              <a:rPr lang="en-US" altLang="nl-NL" dirty="0"/>
              <a:t> </a:t>
            </a:r>
            <a:r>
              <a:rPr lang="en-US" altLang="nl-NL" dirty="0" err="1"/>
              <a:t>energie</a:t>
            </a:r>
            <a:r>
              <a:rPr lang="en-US" altLang="nl-NL" dirty="0"/>
              <a:t> </a:t>
            </a:r>
            <a:r>
              <a:rPr lang="en-US" altLang="nl-NL" dirty="0" err="1"/>
              <a:t>vrij</a:t>
            </a:r>
            <a:endParaRPr lang="en-US" altLang="nl-NL" dirty="0"/>
          </a:p>
          <a:p>
            <a:pPr>
              <a:spcBef>
                <a:spcPct val="0"/>
              </a:spcBef>
              <a:buFontTx/>
              <a:buNone/>
            </a:pPr>
            <a:endParaRPr lang="en-US" altLang="nl-NL" dirty="0">
              <a:latin typeface="Symbol" pitchFamily="18" charset="2"/>
            </a:endParaRPr>
          </a:p>
          <a:p>
            <a:pPr>
              <a:spcBef>
                <a:spcPct val="0"/>
              </a:spcBef>
              <a:buFontTx/>
              <a:buNone/>
            </a:pPr>
            <a:r>
              <a:rPr lang="en-US" altLang="nl-NL" dirty="0">
                <a:latin typeface="Symbol" pitchFamily="18" charset="2"/>
              </a:rPr>
              <a:t>D</a:t>
            </a:r>
            <a:r>
              <a:rPr lang="en-US" altLang="nl-NL" dirty="0"/>
              <a:t>G = 0 	equilibrium, in </a:t>
            </a:r>
            <a:r>
              <a:rPr lang="en-US" altLang="nl-NL" dirty="0" err="1"/>
              <a:t>evenwicht</a:t>
            </a:r>
            <a:endParaRPr lang="en-US" altLang="nl-NL" dirty="0"/>
          </a:p>
          <a:p>
            <a:pPr>
              <a:spcBef>
                <a:spcPct val="0"/>
              </a:spcBef>
              <a:buFontTx/>
              <a:buNone/>
            </a:pPr>
            <a:endParaRPr lang="en-US" altLang="nl-NL" dirty="0">
              <a:latin typeface="Symbol" pitchFamily="18" charset="2"/>
            </a:endParaRPr>
          </a:p>
          <a:p>
            <a:pPr>
              <a:spcBef>
                <a:spcPct val="0"/>
              </a:spcBef>
              <a:buFontTx/>
              <a:buNone/>
            </a:pPr>
            <a:r>
              <a:rPr lang="en-US" altLang="nl-NL" dirty="0">
                <a:latin typeface="Symbol" pitchFamily="18" charset="2"/>
              </a:rPr>
              <a:t>D</a:t>
            </a:r>
            <a:r>
              <a:rPr lang="en-US" altLang="nl-NL" dirty="0"/>
              <a:t>G &gt; 0 	</a:t>
            </a:r>
            <a:r>
              <a:rPr lang="en-US" altLang="nl-NL" dirty="0" err="1"/>
              <a:t>niet</a:t>
            </a:r>
            <a:r>
              <a:rPr lang="en-US" altLang="nl-NL" dirty="0"/>
              <a:t> </a:t>
            </a:r>
            <a:r>
              <a:rPr lang="en-US" altLang="nl-NL" dirty="0" err="1"/>
              <a:t>spontaan</a:t>
            </a:r>
            <a:r>
              <a:rPr lang="en-US" altLang="nl-NL" dirty="0"/>
              <a:t>, </a:t>
            </a:r>
            <a:r>
              <a:rPr lang="en-US" altLang="nl-NL" dirty="0" err="1"/>
              <a:t>endergoon</a:t>
            </a:r>
            <a:r>
              <a:rPr lang="en-US" altLang="nl-NL" dirty="0"/>
              <a:t> – </a:t>
            </a:r>
            <a:r>
              <a:rPr lang="en-US" altLang="nl-NL" dirty="0" err="1"/>
              <a:t>er</a:t>
            </a:r>
            <a:r>
              <a:rPr lang="en-US" altLang="nl-NL" dirty="0"/>
              <a:t> is </a:t>
            </a:r>
            <a:r>
              <a:rPr lang="en-US" altLang="nl-NL" dirty="0" err="1"/>
              <a:t>energie</a:t>
            </a:r>
            <a:r>
              <a:rPr lang="en-US" altLang="nl-NL" dirty="0"/>
              <a:t> </a:t>
            </a:r>
            <a:r>
              <a:rPr lang="en-US" altLang="nl-NL" dirty="0" err="1"/>
              <a:t>nodig</a:t>
            </a:r>
            <a:endParaRPr lang="en-US" altLang="nl-NL" dirty="0"/>
          </a:p>
          <a:p>
            <a:endParaRPr lang="nl-NL" altLang="nl-NL" dirty="0"/>
          </a:p>
        </p:txBody>
      </p:sp>
      <p:sp>
        <p:nvSpPr>
          <p:cNvPr id="6" name="Slide Number Placeholder 5"/>
          <p:cNvSpPr>
            <a:spLocks noGrp="1"/>
          </p:cNvSpPr>
          <p:nvPr>
            <p:ph type="sldNum" sz="quarter" idx="12"/>
          </p:nvPr>
        </p:nvSpPr>
        <p:spPr/>
        <p:txBody>
          <a:bodyPr/>
          <a:lstStyle/>
          <a:p>
            <a:fld id="{A04361FD-35EF-4802-8C9B-B01AF55E7020}" type="slidenum">
              <a:rPr lang="en-US" altLang="nl-NL"/>
              <a:pPr/>
              <a:t>9</a:t>
            </a:fld>
            <a:endParaRPr lang="en-US" altLang="nl-NL"/>
          </a:p>
        </p:txBody>
      </p:sp>
    </p:spTree>
  </p:cSld>
  <p:clrMapOvr>
    <a:masterClrMapping/>
  </p:clrMapOvr>
</p:sld>
</file>

<file path=ppt/theme/theme1.xml><?xml version="1.0" encoding="utf-8"?>
<a:theme xmlns:a="http://schemas.openxmlformats.org/drawingml/2006/main" name="Hanze MD">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Hanze MD</Template>
  <TotalTime>28987</TotalTime>
  <Words>1566</Words>
  <Application>Microsoft Macintosh PowerPoint</Application>
  <PresentationFormat>Breedbeeld</PresentationFormat>
  <Paragraphs>192</Paragraphs>
  <Slides>26</Slides>
  <Notes>15</Notes>
  <HiddenSlides>0</HiddenSlides>
  <MMClips>0</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26</vt:i4>
      </vt:variant>
    </vt:vector>
  </HeadingPairs>
  <TitlesOfParts>
    <vt:vector size="30" baseType="lpstr">
      <vt:lpstr>Arial</vt:lpstr>
      <vt:lpstr>Symbol</vt:lpstr>
      <vt:lpstr>Times</vt:lpstr>
      <vt:lpstr>Hanze MD</vt:lpstr>
      <vt:lpstr>Biochemie 2</vt:lpstr>
      <vt:lpstr>Biochemie 2: metabolisme</vt:lpstr>
      <vt:lpstr>Waarvoor heeft lichaam energie nodig?</vt:lpstr>
      <vt:lpstr>Bron van energie</vt:lpstr>
      <vt:lpstr>Basis principes van energiehuishouding</vt:lpstr>
      <vt:lpstr>Glucose metabolisme</vt:lpstr>
      <vt:lpstr>Glucose metabolisme</vt:lpstr>
      <vt:lpstr>Thermodynamica</vt:lpstr>
      <vt:lpstr>Vrije energie, ΔG</vt:lpstr>
      <vt:lpstr>Berekenen ΔG vanuit ΔG0</vt:lpstr>
      <vt:lpstr>In evenwicht:</vt:lpstr>
      <vt:lpstr>Opdracht</vt:lpstr>
      <vt:lpstr>Gekoppelde reacties</vt:lpstr>
      <vt:lpstr>Gekoppelde reacties in de biochemie</vt:lpstr>
      <vt:lpstr>filmpje</vt:lpstr>
      <vt:lpstr>PowerPoint-presentatie</vt:lpstr>
      <vt:lpstr>PowerPoint-presentatie</vt:lpstr>
      <vt:lpstr>PowerPoint-presentatie</vt:lpstr>
      <vt:lpstr>ATP</vt:lpstr>
      <vt:lpstr>ATP</vt:lpstr>
      <vt:lpstr>Waarom is ATP zo energierijk?</vt:lpstr>
      <vt:lpstr>Waarom is ATP zo energierijk?</vt:lpstr>
      <vt:lpstr>Waarom is ATP zo energierijk?</vt:lpstr>
      <vt:lpstr>Hoe krijgt ATP zijn “P”?</vt:lpstr>
      <vt:lpstr>PowerPoint-presentatie</vt:lpstr>
      <vt:lpstr>Opdrachten</vt:lpstr>
    </vt:vector>
  </TitlesOfParts>
  <Company>Laura Murray Productions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Laura Murray</dc:creator>
  <cp:lastModifiedBy>Nabuurs SM, Sanne</cp:lastModifiedBy>
  <cp:revision>146</cp:revision>
  <dcterms:created xsi:type="dcterms:W3CDTF">2005-03-30T15:47:37Z</dcterms:created>
  <dcterms:modified xsi:type="dcterms:W3CDTF">2021-12-03T14:02:04Z</dcterms:modified>
</cp:coreProperties>
</file>